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290" r:id="rId3"/>
    <p:sldId id="259" r:id="rId4"/>
    <p:sldId id="260" r:id="rId5"/>
    <p:sldId id="257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91" r:id="rId34"/>
    <p:sldId id="289" r:id="rId35"/>
    <p:sldId id="292" r:id="rId36"/>
    <p:sldId id="293" r:id="rId37"/>
    <p:sldId id="294" r:id="rId38"/>
    <p:sldId id="298" r:id="rId39"/>
    <p:sldId id="299" r:id="rId40"/>
    <p:sldId id="300" r:id="rId41"/>
    <p:sldId id="301" r:id="rId42"/>
    <p:sldId id="318" r:id="rId43"/>
    <p:sldId id="319" r:id="rId44"/>
    <p:sldId id="295" r:id="rId45"/>
    <p:sldId id="296" r:id="rId46"/>
    <p:sldId id="297" r:id="rId47"/>
    <p:sldId id="302" r:id="rId48"/>
    <p:sldId id="303" r:id="rId49"/>
    <p:sldId id="304" r:id="rId50"/>
    <p:sldId id="305" r:id="rId51"/>
    <p:sldId id="320" r:id="rId52"/>
    <p:sldId id="306" r:id="rId53"/>
    <p:sldId id="308" r:id="rId54"/>
    <p:sldId id="307" r:id="rId55"/>
    <p:sldId id="309" r:id="rId56"/>
    <p:sldId id="310" r:id="rId57"/>
    <p:sldId id="311" r:id="rId58"/>
    <p:sldId id="321" r:id="rId59"/>
    <p:sldId id="313" r:id="rId60"/>
    <p:sldId id="314" r:id="rId61"/>
    <p:sldId id="337" r:id="rId62"/>
    <p:sldId id="312" r:id="rId63"/>
    <p:sldId id="317" r:id="rId64"/>
    <p:sldId id="315" r:id="rId65"/>
    <p:sldId id="323" r:id="rId66"/>
    <p:sldId id="322" r:id="rId67"/>
    <p:sldId id="325" r:id="rId68"/>
    <p:sldId id="324" r:id="rId69"/>
    <p:sldId id="316" r:id="rId70"/>
    <p:sldId id="327" r:id="rId71"/>
    <p:sldId id="326" r:id="rId72"/>
    <p:sldId id="364" r:id="rId73"/>
    <p:sldId id="332" r:id="rId74"/>
    <p:sldId id="339" r:id="rId75"/>
    <p:sldId id="333" r:id="rId76"/>
    <p:sldId id="338" r:id="rId77"/>
    <p:sldId id="340" r:id="rId78"/>
    <p:sldId id="341" r:id="rId79"/>
    <p:sldId id="342" r:id="rId80"/>
    <p:sldId id="343" r:id="rId81"/>
    <p:sldId id="328" r:id="rId82"/>
    <p:sldId id="329" r:id="rId83"/>
    <p:sldId id="346" r:id="rId84"/>
    <p:sldId id="344" r:id="rId85"/>
    <p:sldId id="345" r:id="rId86"/>
    <p:sldId id="330" r:id="rId87"/>
    <p:sldId id="331" r:id="rId88"/>
    <p:sldId id="347" r:id="rId89"/>
    <p:sldId id="348" r:id="rId90"/>
    <p:sldId id="350" r:id="rId91"/>
    <p:sldId id="349" r:id="rId92"/>
    <p:sldId id="351" r:id="rId93"/>
    <p:sldId id="334" r:id="rId94"/>
    <p:sldId id="353" r:id="rId95"/>
    <p:sldId id="352" r:id="rId96"/>
    <p:sldId id="354" r:id="rId97"/>
    <p:sldId id="335" r:id="rId98"/>
    <p:sldId id="356" r:id="rId99"/>
    <p:sldId id="355" r:id="rId100"/>
    <p:sldId id="357" r:id="rId101"/>
    <p:sldId id="358" r:id="rId102"/>
    <p:sldId id="360" r:id="rId103"/>
    <p:sldId id="361" r:id="rId104"/>
    <p:sldId id="359" r:id="rId105"/>
    <p:sldId id="368" r:id="rId106"/>
    <p:sldId id="372" r:id="rId107"/>
    <p:sldId id="369" r:id="rId108"/>
    <p:sldId id="371" r:id="rId109"/>
    <p:sldId id="373" r:id="rId110"/>
    <p:sldId id="370" r:id="rId111"/>
    <p:sldId id="336" r:id="rId112"/>
    <p:sldId id="362" r:id="rId113"/>
    <p:sldId id="363" r:id="rId114"/>
    <p:sldId id="367" r:id="rId115"/>
    <p:sldId id="365" r:id="rId116"/>
    <p:sldId id="366" r:id="rId117"/>
    <p:sldId id="375" r:id="rId118"/>
    <p:sldId id="374" r:id="rId119"/>
    <p:sldId id="376" r:id="rId120"/>
    <p:sldId id="377" r:id="rId121"/>
    <p:sldId id="378" r:id="rId1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B370-D6BD-4709-8667-3848DDC877B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0B7D1-7501-4688-B224-C71DD69217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0B7D1-7501-4688-B224-C71DD69217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41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7280-5226-88E5-45DA-BC8F77323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89D8C-F8BD-12AE-6D92-63D596778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B70E1-A162-2AB2-0263-EDD198A3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600D-1D17-10B8-3BD5-C3EDEA29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A536-6DD4-0491-F3D0-8CDC6116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4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D81A-F80C-53D9-15CE-CAD40A36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F66F8-7129-8B43-C619-9C1AC46F2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AD87-C4AE-D227-893B-5AE8F8107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FAEE-61CF-05FB-0EDD-61009C5E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CE31-2332-50F3-76DE-DDD2E6DA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85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AE40B-8784-317D-6AEA-7B0E427C1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036D8-F37E-E40A-613A-140E4FA77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0AC3-DFAF-D644-52EB-7532860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92EE-0948-13E5-C3E2-E548E716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BD69-EABA-4AE0-2963-70DCF9F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52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92EE-9814-A8E2-DE26-3752A272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DADE-EDA1-E940-4B90-EC67D1F9D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2F7C-08B5-1FE2-A481-1FCFDB33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C8A7-7278-806D-F660-9E1544FB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C9096-73F2-F54D-32FA-F71957AF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48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6D1-1CD6-0258-679C-0C999651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9E2E1-9427-3D16-7C2A-26A76999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3051-91CC-3D7D-F88B-6E0DDDDE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66EA-D6AE-3B65-2186-C6BEB1E72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625BC-AE80-D144-627E-52DFDE8D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62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A7B3-E719-B7E9-8199-2E3B2EA7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B163-6F6F-58C9-A984-E82762FFE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111DE-91ED-9D26-8F24-8A70EDFC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93C31-5B12-71DD-9FD7-F552F9EE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3E10-DD09-ADEC-8F62-5B26080A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A0A77-A161-771E-0FC4-03A597FB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18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4279-04B4-C2EE-6D14-D2740073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1FB6-9B82-2D73-FAFB-B64D9CB8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C84CF-4A83-8E52-E139-99B6A5F08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95D2B-1F07-8584-0B6C-EE92694F5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3E952-02E6-4FF9-8E69-07162AAC4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5297F-54F6-4B76-34C5-ED6FCA0F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2C3CC-9668-10DF-5336-0FF46F6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A8A51-0249-853D-92B8-EC585BE1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46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5A4-1293-4D99-8ED5-D45ADD4F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9797F-18D1-F9DD-6C04-DF15C925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0C33E-F562-63BA-4E74-5971852C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BD54D-F0BE-B2D2-50CA-A8536F6E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56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64A76-63DA-5E2C-7345-B1A7B7AF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ECF2-C2FB-33AD-55DF-F1279136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5D07-41BF-3F5F-B914-B243E3E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19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FE89-9588-213E-A346-3A16723D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660A-F2AA-5640-81AA-B48442FA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6746F-617A-988B-B050-1C4A94761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C4060-1975-0D53-C61C-D1896C1D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25315-B848-C19F-102A-F9D6C92E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CF9F7-919D-046D-3BFF-F182FDF4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28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48B1-9AF1-2EEA-9631-748C8261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EDD27-0FB1-F551-9693-401651650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00CD4-47D3-FAFF-CAD3-1FAC9036F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8E0A5-9B2A-1A95-63E3-843F4498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D93A0-2910-7454-D6E5-77B4D85F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A54A4-EA9E-3764-32FF-EBB52918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8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E5010-EB5B-6ECE-A88C-515BFAB3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92F0-B116-2A1D-A18A-5E021A920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B8AC-2484-608D-F4F4-35495C075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11BE-F396-4A94-B1C0-DC59D84A77C6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EB385-D87B-BC43-3A2B-E8523A5BA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90AB3-869A-1B2C-9D9F-F96C1F14A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137E-638A-42A6-8896-9C74515ECF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87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75A3-4C49-E44C-D5AA-546D3ACBE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638" y="1122363"/>
            <a:ext cx="11398552" cy="2387600"/>
          </a:xfrm>
        </p:spPr>
        <p:txBody>
          <a:bodyPr/>
          <a:lstStyle/>
          <a:p>
            <a:r>
              <a:rPr lang="fr-FR" dirty="0"/>
              <a:t>Azure HD-Insight</a:t>
            </a:r>
            <a:br>
              <a:rPr lang="fr-FR" dirty="0"/>
            </a:br>
            <a:r>
              <a:rPr lang="fr-FR" dirty="0"/>
              <a:t>(Provisioning + </a:t>
            </a:r>
            <a:r>
              <a:rPr lang="fr-FR" dirty="0" err="1"/>
              <a:t>Discovering</a:t>
            </a:r>
            <a:r>
              <a:rPr lang="fr-FR" dirty="0"/>
              <a:t> Web UI)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CE105-C8AB-1B9F-504E-B502E4A8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332"/>
            <a:ext cx="9144000" cy="1456268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0056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770F-20D8-451B-4745-0A27D8A0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BE1A-B98B-4490-3FED-E72414B2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219" y="33868"/>
            <a:ext cx="12245219" cy="125790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</a:t>
            </a:r>
            <a:r>
              <a:rPr lang="fr-FR" dirty="0" err="1"/>
              <a:t>Choose</a:t>
            </a:r>
            <a:r>
              <a:rPr lang="fr-FR" dirty="0"/>
              <a:t> Spark Version </a:t>
            </a:r>
            <a:br>
              <a:rPr lang="fr-FR" dirty="0"/>
            </a:br>
            <a:r>
              <a:rPr lang="fr-FR" dirty="0" err="1"/>
              <a:t>available</a:t>
            </a:r>
            <a:r>
              <a:rPr lang="fr-FR" dirty="0"/>
              <a:t> 3.3.0 as of 2024 (but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=3.5.3)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BFE87-E780-699F-4F72-276F6BF2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71368"/>
            <a:ext cx="6677489" cy="53947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2E82A3-AD4E-7E98-81A9-1BE943FE2D1E}"/>
              </a:ext>
            </a:extLst>
          </p:cNvPr>
          <p:cNvSpPr/>
          <p:nvPr/>
        </p:nvSpPr>
        <p:spPr>
          <a:xfrm>
            <a:off x="3168952" y="3793067"/>
            <a:ext cx="880534" cy="246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B2A18-8CC3-6DA1-1C15-99DE42539FFF}"/>
              </a:ext>
            </a:extLst>
          </p:cNvPr>
          <p:cNvSpPr/>
          <p:nvPr/>
        </p:nvSpPr>
        <p:spPr>
          <a:xfrm>
            <a:off x="5142895" y="3759201"/>
            <a:ext cx="4238171" cy="1081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7222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5969-3F89-8EB4-116D-83BD4C3F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085-34C3-193E-A421-3034CCB2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/>
              <a:t>Zeppelin -&gt; Spark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B88A6-C4AA-D25B-C06D-AF2D7C92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653"/>
            <a:ext cx="12192000" cy="3388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725F0E-2A9A-F5F5-EFC0-3AB9BB84C627}"/>
              </a:ext>
            </a:extLst>
          </p:cNvPr>
          <p:cNvSpPr/>
          <p:nvPr/>
        </p:nvSpPr>
        <p:spPr>
          <a:xfrm>
            <a:off x="10087429" y="2877456"/>
            <a:ext cx="1340152" cy="499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FCB73-9F23-6E6E-C3FA-99604F1FB166}"/>
              </a:ext>
            </a:extLst>
          </p:cNvPr>
          <p:cNvSpPr/>
          <p:nvPr/>
        </p:nvSpPr>
        <p:spPr>
          <a:xfrm>
            <a:off x="101599" y="4174065"/>
            <a:ext cx="2777068" cy="194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653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6EC9-5B37-21F5-27A6-D1E062F8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DEAE-9321-CCDA-5CE2-DDD85850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949752"/>
          </a:xfrm>
        </p:spPr>
        <p:txBody>
          <a:bodyPr/>
          <a:lstStyle/>
          <a:p>
            <a:pPr algn="ctr"/>
            <a:r>
              <a:rPr lang="fr-FR" dirty="0"/>
              <a:t>Zeppelin - Spark Job </a:t>
            </a:r>
            <a:br>
              <a:rPr lang="fr-FR" dirty="0"/>
            </a:br>
            <a:r>
              <a:rPr lang="fr-FR" dirty="0" err="1"/>
              <a:t>launched</a:t>
            </a:r>
            <a:r>
              <a:rPr lang="fr-FR" dirty="0"/>
              <a:t> by "local"  (not visible in </a:t>
            </a:r>
            <a:r>
              <a:rPr lang="fr-FR" dirty="0" err="1"/>
              <a:t>yarnui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or by </a:t>
            </a:r>
            <a:r>
              <a:rPr lang="fr-FR" dirty="0" err="1"/>
              <a:t>livy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DCC02-5418-537D-B7A8-DB18EF6B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800"/>
            <a:ext cx="12192000" cy="37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622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3323-54FF-3B72-5ACE-E14C67B3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Zeppelin Spark Job in </a:t>
            </a:r>
            <a:r>
              <a:rPr lang="fr-FR" dirty="0" err="1"/>
              <a:t>SparkUI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26583-9FB1-410D-631D-476D20E4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637"/>
            <a:ext cx="12192000" cy="42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7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1B7CD-F177-5265-8875-72DB03E3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AF81-D71D-6D88-79B3-445BE3B8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3867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19849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808F-321D-A94D-A52A-48827886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D52B-F6E2-3DA7-6834-CA6A74BD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17562"/>
          </a:xfrm>
        </p:spPr>
        <p:txBody>
          <a:bodyPr/>
          <a:lstStyle/>
          <a:p>
            <a:pPr algn="ctr"/>
            <a:r>
              <a:rPr lang="fr-FR" dirty="0" err="1"/>
              <a:t>Jupyter</a:t>
            </a:r>
            <a:br>
              <a:rPr lang="fr-FR" dirty="0"/>
            </a:br>
            <a:r>
              <a:rPr lang="fr-FR" dirty="0"/>
              <a:t>url :/</a:t>
            </a:r>
            <a:r>
              <a:rPr lang="fr-FR" dirty="0" err="1"/>
              <a:t>jupyter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E8CD5-32CD-24D0-6407-FC5253FE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8" y="2021720"/>
            <a:ext cx="11543695" cy="41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300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FF7C-B5C1-1902-1C5C-F8511AD2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36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View</a:t>
            </a:r>
            <a:br>
              <a:rPr lang="fr-FR" dirty="0"/>
            </a:br>
            <a:r>
              <a:rPr lang="fr-FR" dirty="0"/>
              <a:t>  (NOT RECOMMENDED, </a:t>
            </a:r>
            <a:r>
              <a:rPr lang="fr-FR" dirty="0" err="1"/>
              <a:t>prefer</a:t>
            </a:r>
            <a:r>
              <a:rPr lang="fr-FR" dirty="0"/>
              <a:t> Spark)</a:t>
            </a:r>
          </a:p>
        </p:txBody>
      </p:sp>
    </p:spTree>
    <p:extLst>
      <p:ext uri="{BB962C8B-B14F-4D97-AF65-F5344CB8AC3E}">
        <p14:creationId xmlns:p14="http://schemas.microsoft.com/office/powerpoint/2010/main" val="7948050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D7768-45EE-FD24-97D1-BF382F48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AD0F-228B-C36D-8DAA-086570C7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229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83419-9BAA-28EE-A7C9-7BF83BAB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482"/>
            <a:ext cx="12192000" cy="1661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F95DA-460D-5F03-0F59-B70CD9F5AF0B}"/>
              </a:ext>
            </a:extLst>
          </p:cNvPr>
          <p:cNvSpPr/>
          <p:nvPr/>
        </p:nvSpPr>
        <p:spPr>
          <a:xfrm>
            <a:off x="9748761" y="3686629"/>
            <a:ext cx="803125" cy="217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DCA0DA-47CB-95AE-F2D4-CBA90F602A28}"/>
              </a:ext>
            </a:extLst>
          </p:cNvPr>
          <p:cNvSpPr/>
          <p:nvPr/>
        </p:nvSpPr>
        <p:spPr>
          <a:xfrm>
            <a:off x="10663161" y="2686348"/>
            <a:ext cx="280609" cy="3568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69172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5D8B-67C3-3C57-E8D7-E7183B42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(page </a:t>
            </a:r>
            <a:r>
              <a:rPr lang="fr-FR" dirty="0" err="1"/>
              <a:t>loading</a:t>
            </a:r>
            <a:r>
              <a:rPr lang="fr-FR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A5D6B-BEA5-E3C5-74C5-1F7D8981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1" y="1690688"/>
            <a:ext cx="11526757" cy="43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0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5DFC-4195-327C-D11D-2A4EFB44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229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A92EE-35FC-A4B4-A514-B0739D2A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5" y="1675296"/>
            <a:ext cx="10447590" cy="48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6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2CC3-E489-A06B-4B92-E690CB3C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HiveView</a:t>
            </a:r>
            <a:r>
              <a:rPr lang="fr-FR" dirty="0"/>
              <a:t> &gt; </a:t>
            </a:r>
            <a:r>
              <a:rPr lang="fr-FR" dirty="0" err="1"/>
              <a:t>Execute</a:t>
            </a:r>
            <a:r>
              <a:rPr lang="fr-FR" dirty="0"/>
              <a:t> SQL </a:t>
            </a:r>
            <a:r>
              <a:rPr lang="fr-FR" dirty="0" err="1"/>
              <a:t>Query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BA12A-0310-7005-B224-0EB48B62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1430520"/>
            <a:ext cx="9785412" cy="48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34CC-CA93-6F15-D4D9-DBB1224B4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9BC4-4449-FE15-77A3-1E547DFE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Admin </a:t>
            </a:r>
            <a:r>
              <a:rPr lang="fr-FR" dirty="0" err="1"/>
              <a:t>Username</a:t>
            </a:r>
            <a:r>
              <a:rPr lang="fr-FR" dirty="0"/>
              <a:t> +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A8BD-67F0-EE5F-3678-9808834E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3" y="919238"/>
            <a:ext cx="11773920" cy="5799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C33C50-709D-9AD3-E363-05C6C3B58B5E}"/>
              </a:ext>
            </a:extLst>
          </p:cNvPr>
          <p:cNvSpPr/>
          <p:nvPr/>
        </p:nvSpPr>
        <p:spPr>
          <a:xfrm>
            <a:off x="2704494" y="4673600"/>
            <a:ext cx="1156306" cy="174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94935-3579-6DBF-0004-23FD28474E5D}"/>
              </a:ext>
            </a:extLst>
          </p:cNvPr>
          <p:cNvSpPr/>
          <p:nvPr/>
        </p:nvSpPr>
        <p:spPr>
          <a:xfrm>
            <a:off x="2704494" y="5053391"/>
            <a:ext cx="1156306" cy="174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0E00D-AFEE-D502-ADB4-FECB8BF65E56}"/>
              </a:ext>
            </a:extLst>
          </p:cNvPr>
          <p:cNvSpPr/>
          <p:nvPr/>
        </p:nvSpPr>
        <p:spPr>
          <a:xfrm>
            <a:off x="260046" y="4673599"/>
            <a:ext cx="1389743" cy="174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29018-B56E-6E96-B960-12804A7B64DF}"/>
              </a:ext>
            </a:extLst>
          </p:cNvPr>
          <p:cNvSpPr/>
          <p:nvPr/>
        </p:nvSpPr>
        <p:spPr>
          <a:xfrm>
            <a:off x="260045" y="5053391"/>
            <a:ext cx="1389743" cy="174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694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0D274-2B12-32BD-7172-54949372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CA19-A3A8-93BA-1CC5-41E8500B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36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(ADMIN) </a:t>
            </a:r>
            <a:r>
              <a:rPr lang="fr-FR" dirty="0" err="1"/>
              <a:t>Ambari</a:t>
            </a:r>
            <a:r>
              <a:rPr lang="fr-FR" dirty="0"/>
              <a:t> &gt; Hosts</a:t>
            </a:r>
          </a:p>
        </p:txBody>
      </p:sp>
    </p:spTree>
    <p:extLst>
      <p:ext uri="{BB962C8B-B14F-4D97-AF65-F5344CB8AC3E}">
        <p14:creationId xmlns:p14="http://schemas.microsoft.com/office/powerpoint/2010/main" val="16709477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8601D-E3D9-9215-6653-AA2828D8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208D-B5BE-E988-D66B-F84CAEA6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Hosts  (admin)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2713C-A9DD-E044-55CF-B7423F42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34" y="1151466"/>
            <a:ext cx="11401732" cy="4935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6F92BE-1705-01AE-4B94-3CE4030136C4}"/>
              </a:ext>
            </a:extLst>
          </p:cNvPr>
          <p:cNvSpPr/>
          <p:nvPr/>
        </p:nvSpPr>
        <p:spPr>
          <a:xfrm>
            <a:off x="275771" y="5117494"/>
            <a:ext cx="1809448" cy="247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E0E8A-C39D-4642-0D1E-C6275316C747}"/>
              </a:ext>
            </a:extLst>
          </p:cNvPr>
          <p:cNvSpPr/>
          <p:nvPr/>
        </p:nvSpPr>
        <p:spPr>
          <a:xfrm>
            <a:off x="2438399" y="2321074"/>
            <a:ext cx="1490134" cy="441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6E300-5E21-627F-36E8-5A764CC0BF74}"/>
              </a:ext>
            </a:extLst>
          </p:cNvPr>
          <p:cNvSpPr/>
          <p:nvPr/>
        </p:nvSpPr>
        <p:spPr>
          <a:xfrm>
            <a:off x="2438399" y="2826654"/>
            <a:ext cx="1490134" cy="235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48194-56D7-359C-2B68-15AA8FBD1CE4}"/>
              </a:ext>
            </a:extLst>
          </p:cNvPr>
          <p:cNvSpPr txBox="1"/>
          <p:nvPr/>
        </p:nvSpPr>
        <p:spPr>
          <a:xfrm>
            <a:off x="1180495" y="6359248"/>
            <a:ext cx="103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Hosts :  2 Head </a:t>
            </a:r>
            <a:r>
              <a:rPr lang="fr-FR" dirty="0" err="1"/>
              <a:t>Nodes</a:t>
            </a:r>
            <a:r>
              <a:rPr lang="fr-FR" dirty="0"/>
              <a:t> (hn0, hn1) + 3 </a:t>
            </a:r>
            <a:r>
              <a:rPr lang="fr-FR" dirty="0" err="1"/>
              <a:t>Zookeeper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(zk0, zk1, zk2) +  N (&gt;=1) </a:t>
            </a:r>
            <a:r>
              <a:rPr lang="fr-FR" dirty="0" err="1"/>
              <a:t>Worker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(wn0, wn1, ...)</a:t>
            </a:r>
          </a:p>
        </p:txBody>
      </p:sp>
    </p:spTree>
    <p:extLst>
      <p:ext uri="{BB962C8B-B14F-4D97-AF65-F5344CB8AC3E}">
        <p14:creationId xmlns:p14="http://schemas.microsoft.com/office/powerpoint/2010/main" val="3163096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165B-DBEC-1902-C114-6252120A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Hosts &gt; wn1  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3B20-72A2-25A1-A925-1231D02B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7" y="1319464"/>
            <a:ext cx="10979426" cy="53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28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FEB-2850-3053-2BA7-BBB2D0CE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4229"/>
            <a:ext cx="10515600" cy="1020838"/>
          </a:xfrm>
        </p:spPr>
        <p:txBody>
          <a:bodyPr/>
          <a:lstStyle/>
          <a:p>
            <a:pPr algn="ctr"/>
            <a:r>
              <a:rPr lang="fr-FR" dirty="0"/>
              <a:t>(ADMIN) </a:t>
            </a:r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Users</a:t>
            </a:r>
            <a:r>
              <a:rPr lang="fr-FR" dirty="0"/>
              <a:t> &amp; Groups</a:t>
            </a:r>
          </a:p>
        </p:txBody>
      </p:sp>
    </p:spTree>
    <p:extLst>
      <p:ext uri="{BB962C8B-B14F-4D97-AF65-F5344CB8AC3E}">
        <p14:creationId xmlns:p14="http://schemas.microsoft.com/office/powerpoint/2010/main" val="13180473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87E-C349-FAE9-61F8-FB2B1E78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(ADMIN) </a:t>
            </a:r>
            <a:r>
              <a:rPr lang="fr-FR" dirty="0" err="1"/>
              <a:t>Ambari</a:t>
            </a:r>
            <a:r>
              <a:rPr lang="fr-FR" dirty="0"/>
              <a:t> &gt; Login &gt; Manage </a:t>
            </a:r>
            <a:r>
              <a:rPr lang="fr-FR" dirty="0" err="1"/>
              <a:t>Amari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560C3-948D-18B7-7EFC-78E57375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8" y="2327123"/>
            <a:ext cx="11846951" cy="226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1AABC-F594-73AC-2F12-0E0126A827FE}"/>
              </a:ext>
            </a:extLst>
          </p:cNvPr>
          <p:cNvSpPr/>
          <p:nvPr/>
        </p:nvSpPr>
        <p:spPr>
          <a:xfrm flipV="1">
            <a:off x="11524344" y="2385179"/>
            <a:ext cx="203199" cy="222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38E95F-77A9-A260-8849-EECAB0556E85}"/>
              </a:ext>
            </a:extLst>
          </p:cNvPr>
          <p:cNvSpPr/>
          <p:nvPr/>
        </p:nvSpPr>
        <p:spPr>
          <a:xfrm flipV="1">
            <a:off x="10392230" y="2917369"/>
            <a:ext cx="1132114" cy="179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241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17F2-AA85-EA83-DE75-B20C0A45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990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Admin &gt; </a:t>
            </a:r>
            <a:r>
              <a:rPr lang="fr-FR" dirty="0" err="1"/>
              <a:t>Users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C0986-21FC-CCF2-D81F-57BBE00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839"/>
            <a:ext cx="12192000" cy="3096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0C5C2-6CAF-A394-BFA8-533AB1FC9B33}"/>
              </a:ext>
            </a:extLst>
          </p:cNvPr>
          <p:cNvSpPr/>
          <p:nvPr/>
        </p:nvSpPr>
        <p:spPr>
          <a:xfrm flipV="1">
            <a:off x="2119087" y="3018970"/>
            <a:ext cx="740228" cy="3386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714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0A70-DEAD-0F15-43E8-A210C50A1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65FE-D7E1-3872-2D8E-E096434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990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Admin &gt;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27BB8-C2AB-ACB3-3F41-D6D0B45E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" y="2043945"/>
            <a:ext cx="12135902" cy="2770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27EB04-789F-E392-8701-B66BB887D165}"/>
              </a:ext>
            </a:extLst>
          </p:cNvPr>
          <p:cNvSpPr/>
          <p:nvPr/>
        </p:nvSpPr>
        <p:spPr>
          <a:xfrm flipV="1">
            <a:off x="2825449" y="2743199"/>
            <a:ext cx="740228" cy="3386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18718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5484-ED0A-B341-D55A-79E26F51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5714-52AB-22AA-4911-34195ADD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4229"/>
            <a:ext cx="10515600" cy="1020838"/>
          </a:xfrm>
        </p:spPr>
        <p:txBody>
          <a:bodyPr/>
          <a:lstStyle/>
          <a:p>
            <a:pPr algn="ctr"/>
            <a:r>
              <a:rPr lang="fr-FR" dirty="0"/>
              <a:t>(ADMIN) </a:t>
            </a:r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Metrics</a:t>
            </a:r>
            <a:r>
              <a:rPr lang="fr-FR" dirty="0"/>
              <a:t> &gt; </a:t>
            </a:r>
            <a:r>
              <a:rPr lang="fr-FR" dirty="0" err="1"/>
              <a:t>Grafana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94521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1E79-7C95-819D-BDB5-7A98EB5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(ADMIN) </a:t>
            </a:r>
            <a:r>
              <a:rPr lang="fr-FR" dirty="0" err="1"/>
              <a:t>Ambari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&gt; </a:t>
            </a:r>
            <a:r>
              <a:rPr lang="fr-FR" dirty="0" err="1"/>
              <a:t>Grafana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5D426-C65E-61E0-6E5B-6C41F6D4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1536054"/>
            <a:ext cx="12192000" cy="5072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B12469-CFAC-5BD3-9D10-CBAC9007567A}"/>
              </a:ext>
            </a:extLst>
          </p:cNvPr>
          <p:cNvSpPr/>
          <p:nvPr/>
        </p:nvSpPr>
        <p:spPr>
          <a:xfrm flipV="1">
            <a:off x="0" y="4707465"/>
            <a:ext cx="1828800" cy="3386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C9138-01C0-2661-FC5C-1BA9D2A2DC47}"/>
              </a:ext>
            </a:extLst>
          </p:cNvPr>
          <p:cNvSpPr/>
          <p:nvPr/>
        </p:nvSpPr>
        <p:spPr>
          <a:xfrm flipV="1">
            <a:off x="10121294" y="3306836"/>
            <a:ext cx="578153" cy="273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3046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F3C1-A279-A15A-800A-069F8430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3771"/>
          </a:xfrm>
        </p:spPr>
        <p:txBody>
          <a:bodyPr/>
          <a:lstStyle/>
          <a:p>
            <a:pPr algn="ctr"/>
            <a:r>
              <a:rPr lang="fr-FR" dirty="0" err="1"/>
              <a:t>Grafana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8F2D6-48FE-CB95-957F-B7EB670D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8" y="822475"/>
            <a:ext cx="11555668" cy="54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C145-DFD8-FB21-5923-E93F238A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263B-F5B0-82B2-6C4C-B30FA36F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078895"/>
          </a:xfrm>
        </p:spPr>
        <p:txBody>
          <a:bodyPr/>
          <a:lstStyle/>
          <a:p>
            <a:pPr algn="ctr"/>
            <a:r>
              <a:rPr lang="fr-FR" dirty="0"/>
              <a:t>Always </a:t>
            </a:r>
            <a:r>
              <a:rPr lang="fr-FR" dirty="0" err="1"/>
              <a:t>Generate</a:t>
            </a:r>
            <a:r>
              <a:rPr lang="fr-FR" dirty="0"/>
              <a:t> 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Passwords</a:t>
            </a:r>
            <a:br>
              <a:rPr lang="fr-FR" dirty="0"/>
            </a:br>
            <a:r>
              <a:rPr lang="fr-FR" dirty="0"/>
              <a:t>(and use </a:t>
            </a:r>
            <a:r>
              <a:rPr lang="fr-FR" dirty="0" err="1"/>
              <a:t>KeePass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389E4-E33A-54C4-0802-AFFDC6C1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31" y="1233715"/>
            <a:ext cx="5380930" cy="52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0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9A69-84FE-9C2C-6BC1-3AD1C4B8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7" y="104298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1ECA-8235-2545-2DCA-915E78C04107}"/>
              </a:ext>
            </a:extLst>
          </p:cNvPr>
          <p:cNvSpPr txBox="1"/>
          <p:nvPr/>
        </p:nvSpPr>
        <p:spPr>
          <a:xfrm>
            <a:off x="671023" y="2545678"/>
            <a:ext cx="11471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HD Insight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ready</a:t>
            </a:r>
            <a:r>
              <a:rPr lang="fr-FR" sz="2000" dirty="0"/>
              <a:t> to use all-in-one Hadoop environnement.</a:t>
            </a:r>
          </a:p>
          <a:p>
            <a:r>
              <a:rPr lang="fr-FR" sz="2000" dirty="0"/>
              <a:t>Hadoop </a:t>
            </a:r>
            <a:r>
              <a:rPr lang="fr-FR" sz="2000" dirty="0" err="1"/>
              <a:t>would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extremely</a:t>
            </a:r>
            <a:r>
              <a:rPr lang="fr-FR" sz="2000" dirty="0"/>
              <a:t> </a:t>
            </a:r>
            <a:r>
              <a:rPr lang="fr-FR" sz="2000" dirty="0" err="1"/>
              <a:t>difficult</a:t>
            </a:r>
            <a:r>
              <a:rPr lang="fr-FR" sz="2000" dirty="0"/>
              <a:t> to setup </a:t>
            </a:r>
            <a:r>
              <a:rPr lang="fr-FR" sz="2000" dirty="0" err="1"/>
              <a:t>yourself</a:t>
            </a:r>
            <a:r>
              <a:rPr lang="fr-FR" sz="2000" dirty="0"/>
              <a:t> on </a:t>
            </a:r>
            <a:r>
              <a:rPr lang="fr-FR" sz="2000" dirty="0" err="1"/>
              <a:t>your</a:t>
            </a:r>
            <a:r>
              <a:rPr lang="fr-FR" sz="2000" dirty="0"/>
              <a:t> PC (ok on linux, not </a:t>
            </a:r>
            <a:r>
              <a:rPr lang="fr-FR" sz="2000" dirty="0" err="1"/>
              <a:t>windows</a:t>
            </a:r>
            <a:r>
              <a:rPr lang="fr-FR" sz="2000" dirty="0"/>
              <a:t>).</a:t>
            </a:r>
          </a:p>
          <a:p>
            <a:endParaRPr lang="fr-FR" sz="2000" dirty="0"/>
          </a:p>
          <a:p>
            <a:r>
              <a:rPr lang="fr-FR" sz="2000" dirty="0"/>
              <a:t>Hadoop 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overly</a:t>
            </a:r>
            <a:r>
              <a:rPr lang="fr-FR" sz="2000" dirty="0"/>
              <a:t> </a:t>
            </a:r>
            <a:r>
              <a:rPr lang="fr-FR" sz="2000" dirty="0" err="1"/>
              <a:t>complex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r>
              <a:rPr lang="fr-FR" sz="2000" dirty="0" err="1"/>
              <a:t>Kubernetes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Hadoop </a:t>
            </a:r>
            <a:r>
              <a:rPr lang="fr-FR" sz="2000" dirty="0" err="1"/>
              <a:t>Yarn</a:t>
            </a:r>
            <a:r>
              <a:rPr lang="fr-FR" sz="2000" dirty="0"/>
              <a:t>. 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Unfortunatly</a:t>
            </a:r>
            <a:r>
              <a:rPr lang="fr-FR" sz="2000" dirty="0"/>
              <a:t>,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 standard "</a:t>
            </a:r>
            <a:r>
              <a:rPr lang="fr-FR" sz="2000" dirty="0" err="1"/>
              <a:t>pre</a:t>
            </a:r>
            <a:r>
              <a:rPr lang="fr-FR" sz="2000" dirty="0"/>
              <a:t>-package" all-in-one </a:t>
            </a:r>
            <a:r>
              <a:rPr lang="fr-FR" sz="2000" dirty="0" err="1"/>
              <a:t>environment</a:t>
            </a:r>
            <a:r>
              <a:rPr lang="fr-FR" sz="2000" dirty="0"/>
              <a:t>  for Spark on k8s + </a:t>
            </a:r>
            <a:r>
              <a:rPr lang="fr-FR" sz="2000" dirty="0" err="1"/>
              <a:t>Jupyter</a:t>
            </a:r>
            <a:r>
              <a:rPr lang="fr-FR" sz="2000" dirty="0"/>
              <a:t> + ...</a:t>
            </a:r>
          </a:p>
          <a:p>
            <a:r>
              <a:rPr lang="fr-FR" sz="2000" dirty="0"/>
              <a:t>But, </a:t>
            </a:r>
            <a:r>
              <a:rPr lang="fr-FR" sz="2000" dirty="0" err="1"/>
              <a:t>with</a:t>
            </a:r>
            <a:r>
              <a:rPr lang="fr-FR" sz="2000" dirty="0"/>
              <a:t> a custom </a:t>
            </a:r>
            <a:r>
              <a:rPr lang="fr-FR" sz="2000" dirty="0" err="1"/>
              <a:t>environment</a:t>
            </a:r>
            <a:r>
              <a:rPr lang="fr-FR" sz="2000" dirty="0"/>
              <a:t>, </a:t>
            </a:r>
          </a:p>
          <a:p>
            <a:r>
              <a:rPr lang="fr-FR" sz="2000" dirty="0"/>
              <a:t>          Spark on </a:t>
            </a:r>
            <a:r>
              <a:rPr lang="fr-FR" sz="2000" dirty="0" err="1"/>
              <a:t>Kubernetes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/</a:t>
            </a:r>
            <a:r>
              <a:rPr lang="fr-FR" sz="2000" dirty="0" err="1"/>
              <a:t>Cheaper</a:t>
            </a:r>
            <a:r>
              <a:rPr lang="fr-FR" sz="2000" dirty="0"/>
              <a:t>/</a:t>
            </a:r>
            <a:r>
              <a:rPr lang="fr-FR" sz="2000" dirty="0" err="1"/>
              <a:t>Easier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Spark on HD-Insight.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952676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7684-70A9-5BD7-0312-C526D1C1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4617-7AC9-9CA8-C17B-7B82E07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0343"/>
            <a:ext cx="10515600" cy="175358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arnaud.nauwynck@gmail.com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139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77FCB-12D2-E110-AB4C-80D271E3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8561-BD15-D270-C7B7-EDEEF71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Next : 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D3E21-7ECF-B482-2AFA-C8975493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682176"/>
            <a:ext cx="7277731" cy="6161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B9313-8413-5F34-6EED-CE5746005896}"/>
              </a:ext>
            </a:extLst>
          </p:cNvPr>
          <p:cNvSpPr/>
          <p:nvPr/>
        </p:nvSpPr>
        <p:spPr>
          <a:xfrm>
            <a:off x="5467046" y="6558038"/>
            <a:ext cx="1335316" cy="266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70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25E7-5091-4E6B-B87D-0B5D366A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2410-8C49-46D9-D007-631DF1CC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5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change default Storage Type "ADLS </a:t>
            </a:r>
            <a:r>
              <a:rPr lang="fr-FR" dirty="0" err="1"/>
              <a:t>Gen</a:t>
            </a:r>
            <a:r>
              <a:rPr lang="fr-FR" dirty="0"/>
              <a:t> 2"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E8C78-F788-B95B-D27F-2429E624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94" y="704317"/>
            <a:ext cx="7171041" cy="61536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F5EA8-A5A7-F309-65DC-06A4BAC556A7}"/>
              </a:ext>
            </a:extLst>
          </p:cNvPr>
          <p:cNvSpPr/>
          <p:nvPr/>
        </p:nvSpPr>
        <p:spPr>
          <a:xfrm>
            <a:off x="2486779" y="3355219"/>
            <a:ext cx="1335316" cy="266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8D075-146B-5058-7B66-3B9CA74CA94D}"/>
              </a:ext>
            </a:extLst>
          </p:cNvPr>
          <p:cNvSpPr/>
          <p:nvPr/>
        </p:nvSpPr>
        <p:spPr>
          <a:xfrm>
            <a:off x="4893731" y="3295952"/>
            <a:ext cx="4599104" cy="1319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3F457-BD9B-4BD9-53A9-AB78FF095F63}"/>
              </a:ext>
            </a:extLst>
          </p:cNvPr>
          <p:cNvSpPr/>
          <p:nvPr/>
        </p:nvSpPr>
        <p:spPr>
          <a:xfrm>
            <a:off x="4971140" y="4305905"/>
            <a:ext cx="1739297" cy="246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9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94FE7-70F2-8393-6738-AF35D71B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53DB-EB1B-2177-8D07-81A0DD29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Storage </a:t>
            </a:r>
            <a:r>
              <a:rPr lang="fr-FR" dirty="0" err="1"/>
              <a:t>Account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(in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type ADLSGen2)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68A2C-2A4B-2801-C943-1F99539E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69" y="1049094"/>
            <a:ext cx="6399080" cy="58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86B3-D87E-48EB-5C74-A9412AB03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D550-2027-9AFC-4A25-87928571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Creating</a:t>
            </a:r>
            <a:r>
              <a:rPr lang="fr-FR" dirty="0"/>
              <a:t> Storage </a:t>
            </a:r>
            <a:r>
              <a:rPr lang="fr-FR" dirty="0" err="1"/>
              <a:t>Account</a:t>
            </a:r>
            <a:r>
              <a:rPr lang="fr-FR" dirty="0"/>
              <a:t>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79256-836D-F63B-252E-9A2379CD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643860"/>
            <a:ext cx="10276461" cy="35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5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7F728-C12B-87BD-32A8-B5907A97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77F5-8C1D-2367-AD65-B220025F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Created</a:t>
            </a:r>
            <a:r>
              <a:rPr lang="fr-FR" dirty="0"/>
              <a:t> Storage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65FCF-6EF7-CBDA-B15E-A3586497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51" y="1047422"/>
            <a:ext cx="10219939" cy="572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5197A-7B07-0F20-A66B-0CFF65E0D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AF02-3D0E-0A3E-F9A9-F2259980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Select </a:t>
            </a:r>
            <a:r>
              <a:rPr lang="fr-FR" dirty="0" err="1"/>
              <a:t>your</a:t>
            </a:r>
            <a:r>
              <a:rPr lang="fr-FR" dirty="0"/>
              <a:t> Storage </a:t>
            </a:r>
            <a:r>
              <a:rPr lang="fr-FR" dirty="0" err="1"/>
              <a:t>Account</a:t>
            </a:r>
            <a:br>
              <a:rPr lang="fr-FR" dirty="0"/>
            </a:br>
            <a:r>
              <a:rPr lang="fr-FR" dirty="0"/>
              <a:t>(bug Azure ...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close+reenter</a:t>
            </a:r>
            <a:r>
              <a:rPr lang="fr-FR" dirty="0"/>
              <a:t> HDI </a:t>
            </a:r>
            <a:r>
              <a:rPr lang="fr-FR" dirty="0" err="1"/>
              <a:t>Form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A3EFF-2282-DF6E-2AAB-8C59A5AE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95" y="1333540"/>
            <a:ext cx="7380610" cy="5323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737C7-3959-76F9-66E1-76BB9C8922E4}"/>
              </a:ext>
            </a:extLst>
          </p:cNvPr>
          <p:cNvSpPr/>
          <p:nvPr/>
        </p:nvSpPr>
        <p:spPr>
          <a:xfrm>
            <a:off x="2510969" y="4059163"/>
            <a:ext cx="1601411" cy="287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1A6535-4FF9-0211-346E-5CB2AE741AA1}"/>
              </a:ext>
            </a:extLst>
          </p:cNvPr>
          <p:cNvSpPr/>
          <p:nvPr/>
        </p:nvSpPr>
        <p:spPr>
          <a:xfrm>
            <a:off x="4927598" y="4025295"/>
            <a:ext cx="4598612" cy="991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A59A5-0593-F350-8684-1C73D9FEFB09}"/>
              </a:ext>
            </a:extLst>
          </p:cNvPr>
          <p:cNvSpPr/>
          <p:nvPr/>
        </p:nvSpPr>
        <p:spPr>
          <a:xfrm>
            <a:off x="4966302" y="4736496"/>
            <a:ext cx="984555" cy="222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55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C6BB-C1A4-2A31-290C-073CE19E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C95F-8994-2A13-C562-15F87D34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... Need a </a:t>
            </a:r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5BD36-40A8-C062-6BE2-266E2D09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13" y="704317"/>
            <a:ext cx="7754022" cy="61536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3DF6EB-68C1-C570-F083-06EBF1CE6B08}"/>
              </a:ext>
            </a:extLst>
          </p:cNvPr>
          <p:cNvSpPr/>
          <p:nvPr/>
        </p:nvSpPr>
        <p:spPr>
          <a:xfrm>
            <a:off x="2520645" y="5171925"/>
            <a:ext cx="1949755" cy="287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637EE-CF49-4B16-CE61-DC03CB4004C8}"/>
              </a:ext>
            </a:extLst>
          </p:cNvPr>
          <p:cNvSpPr/>
          <p:nvPr/>
        </p:nvSpPr>
        <p:spPr>
          <a:xfrm>
            <a:off x="4908245" y="5135638"/>
            <a:ext cx="4608288" cy="941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1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D7BA-DF9F-7834-4C54-A8D757B91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AFD7-73B3-BB3E-4E2A-3312C05D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202403"/>
          </a:xfrm>
        </p:spPr>
        <p:txBody>
          <a:bodyPr/>
          <a:lstStyle/>
          <a:p>
            <a:pPr algn="ctr"/>
            <a:r>
              <a:rPr lang="fr-FR" dirty="0"/>
              <a:t>https://portal.azure.com</a:t>
            </a:r>
            <a:br>
              <a:rPr lang="fr-FR" dirty="0"/>
            </a:br>
            <a:r>
              <a:rPr lang="fr-FR" dirty="0"/>
              <a:t>Home page =&gt; Azure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77AF-0BF0-E969-88EA-FB49CA1C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4" y="1236270"/>
            <a:ext cx="9817775" cy="55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921B-CE1B-1F12-EF06-1095788E0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D0C3-7DCE-CDBD-3A35-E762C118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E94A-AD67-713A-1B06-75DD37D0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25" y="1378521"/>
            <a:ext cx="10353175" cy="50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26ACF-EC6C-0E1E-FD0F-18724198C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A26E-8A7E-C905-0539-D3887E90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64926-FA84-0BBE-E0D8-C38E9154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89" y="824230"/>
            <a:ext cx="7125503" cy="5956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F9F4DE-ACDF-E33B-1884-45386433A58F}"/>
              </a:ext>
            </a:extLst>
          </p:cNvPr>
          <p:cNvSpPr/>
          <p:nvPr/>
        </p:nvSpPr>
        <p:spPr>
          <a:xfrm>
            <a:off x="5121123" y="4605867"/>
            <a:ext cx="868439" cy="268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198B0-779E-7768-842D-928F861A7F40}"/>
              </a:ext>
            </a:extLst>
          </p:cNvPr>
          <p:cNvSpPr/>
          <p:nvPr/>
        </p:nvSpPr>
        <p:spPr>
          <a:xfrm>
            <a:off x="4436530" y="6521753"/>
            <a:ext cx="1320803" cy="268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185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8989-B535-AD56-ADA6-DA3C784C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0588-CDA5-4A92-B24A-7941B312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2C8C0-DF98-FFD6-5AB6-25A97E0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05"/>
            <a:ext cx="12192000" cy="37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8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ED1DF-CD0D-1FF4-25B4-D9F2B254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4FF6-AE15-75D1-61F5-3B86FD52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219200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"Storage Blob Data </a:t>
            </a:r>
            <a:r>
              <a:rPr lang="fr-FR" dirty="0" err="1"/>
              <a:t>Owner</a:t>
            </a:r>
            <a:r>
              <a:rPr lang="fr-FR" dirty="0"/>
              <a:t>" </a:t>
            </a:r>
            <a:r>
              <a:rPr lang="fr-FR" dirty="0" err="1"/>
              <a:t>Role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B555-9EC9-E2BB-3361-43F598B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8" y="1364097"/>
            <a:ext cx="9609258" cy="54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6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F454-FAD0-A3A5-6255-F78A9C06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B1F7-AD61-FA04-C004-4AFCB29C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48390-ED2B-02F6-8CAC-AF1AA1C0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7" y="1441234"/>
            <a:ext cx="10450286" cy="46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A143-571A-8C7C-112D-BD869985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7873-AF2F-4CA0-5436-CAB6291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</a:t>
            </a:r>
            <a:r>
              <a:rPr lang="fr-FR" dirty="0" err="1"/>
              <a:t>Managed</a:t>
            </a:r>
            <a:r>
              <a:rPr lang="fr-FR" dirty="0"/>
              <a:t>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32CEF-814A-4116-E896-548DCB78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12" y="662829"/>
            <a:ext cx="7990262" cy="6161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4743DF-08DE-A1BC-34A0-2C003EB54EBA}"/>
              </a:ext>
            </a:extLst>
          </p:cNvPr>
          <p:cNvSpPr/>
          <p:nvPr/>
        </p:nvSpPr>
        <p:spPr>
          <a:xfrm>
            <a:off x="4787295" y="5070324"/>
            <a:ext cx="955524" cy="268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5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63A8-254A-9394-F918-8CA23399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729-1F66-1D70-22E0-9409858C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951" y="33867"/>
            <a:ext cx="12274246" cy="885371"/>
          </a:xfrm>
        </p:spPr>
        <p:txBody>
          <a:bodyPr/>
          <a:lstStyle/>
          <a:p>
            <a:pPr algn="ctr"/>
            <a:r>
              <a:rPr lang="fr-FR" dirty="0"/>
              <a:t>HDI.. Need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Subscription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 Quota Limit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A19AA-EAA7-E307-28B5-53A9799E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0" y="765708"/>
            <a:ext cx="7513971" cy="6058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0841FA-B56C-B0CD-0C52-67D438FC3A8F}"/>
              </a:ext>
            </a:extLst>
          </p:cNvPr>
          <p:cNvSpPr/>
          <p:nvPr/>
        </p:nvSpPr>
        <p:spPr>
          <a:xfrm>
            <a:off x="2585960" y="5646057"/>
            <a:ext cx="6978953" cy="382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441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72049-BAC9-1E23-8F32-4A6C08D7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1AA8-A6EF-BDB0-660F-FCCE4057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For Quota .. </a:t>
            </a:r>
            <a:r>
              <a:rPr lang="fr-FR" dirty="0" err="1"/>
              <a:t>need</a:t>
            </a:r>
            <a:r>
              <a:rPr lang="fr-FR" dirty="0"/>
              <a:t> Resource provider "</a:t>
            </a:r>
            <a:r>
              <a:rPr lang="fr-FR" dirty="0" err="1"/>
              <a:t>Microsoft.Compute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52640-E0A1-56B2-E4CF-C7AB3D8D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2" y="1118896"/>
            <a:ext cx="10473948" cy="5705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73D18-7996-75D6-8C50-4D8EECEEE88B}"/>
              </a:ext>
            </a:extLst>
          </p:cNvPr>
          <p:cNvSpPr/>
          <p:nvPr/>
        </p:nvSpPr>
        <p:spPr>
          <a:xfrm>
            <a:off x="6192762" y="3512457"/>
            <a:ext cx="986971" cy="246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18F6C-04F1-140C-3B85-1EE2A0B8D335}"/>
              </a:ext>
            </a:extLst>
          </p:cNvPr>
          <p:cNvSpPr/>
          <p:nvPr/>
        </p:nvSpPr>
        <p:spPr>
          <a:xfrm>
            <a:off x="3461658" y="3512457"/>
            <a:ext cx="1129694" cy="246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393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7F15-5F5D-9D34-D354-C4BBAF2DF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7BC-BE46-50A5-9F5D-0E1684A6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Quota </a:t>
            </a:r>
            <a:r>
              <a:rPr lang="fr-FR" dirty="0" err="1"/>
              <a:t>vCPUs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358A6-47E1-9C3B-6170-2D03B7FA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7" y="955232"/>
            <a:ext cx="11553371" cy="5544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3DCE38-F612-B855-1510-A82ECE0506CE}"/>
              </a:ext>
            </a:extLst>
          </p:cNvPr>
          <p:cNvSpPr/>
          <p:nvPr/>
        </p:nvSpPr>
        <p:spPr>
          <a:xfrm>
            <a:off x="3526972" y="4368800"/>
            <a:ext cx="1127276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FD36A-865B-510E-46F7-3AD1C0DF930A}"/>
              </a:ext>
            </a:extLst>
          </p:cNvPr>
          <p:cNvSpPr/>
          <p:nvPr/>
        </p:nvSpPr>
        <p:spPr>
          <a:xfrm>
            <a:off x="10101942" y="4368800"/>
            <a:ext cx="653144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30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092D-E542-62B0-F4C1-2CDCC434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64EC-390A-16DB-EB1A-98F35323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Support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: Quota </a:t>
            </a:r>
            <a:r>
              <a:rPr lang="fr-FR" dirty="0" err="1"/>
              <a:t>Increased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06F7-40A5-179C-ACEB-16DC5C32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7" y="1443798"/>
            <a:ext cx="10360845" cy="52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5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00392-39B1-4959-C239-B1CAC2F30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366B-374C-B17B-3319-D6016AC3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https://portal.azure.com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FAFA6-421A-66AB-7B96-9F0152AB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24" y="1585777"/>
            <a:ext cx="9232967" cy="5238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C6068-80C7-A93C-1454-DB91875B996C}"/>
              </a:ext>
            </a:extLst>
          </p:cNvPr>
          <p:cNvSpPr txBox="1"/>
          <p:nvPr/>
        </p:nvSpPr>
        <p:spPr>
          <a:xfrm>
            <a:off x="532191" y="962782"/>
            <a:ext cx="343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Search</a:t>
            </a:r>
            <a:r>
              <a:rPr lang="fr-FR" sz="2400" dirty="0"/>
              <a:t> service "</a:t>
            </a:r>
            <a:r>
              <a:rPr lang="fr-FR" sz="2400" dirty="0" err="1"/>
              <a:t>hdinsight</a:t>
            </a:r>
            <a:r>
              <a:rPr lang="fr-FR" sz="24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E59B6-CF75-C62F-6D1E-CDEABA575E1C}"/>
              </a:ext>
            </a:extLst>
          </p:cNvPr>
          <p:cNvSpPr/>
          <p:nvPr/>
        </p:nvSpPr>
        <p:spPr>
          <a:xfrm>
            <a:off x="5259008" y="1981200"/>
            <a:ext cx="561221" cy="166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8466A-7123-5F56-E97C-EF7F3E0BD94E}"/>
              </a:ext>
            </a:extLst>
          </p:cNvPr>
          <p:cNvSpPr/>
          <p:nvPr/>
        </p:nvSpPr>
        <p:spPr>
          <a:xfrm>
            <a:off x="5138055" y="2883504"/>
            <a:ext cx="1161145" cy="249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989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16A15-828A-4A7D-D1A5-6D73886D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3A6F-606B-F202-EEA9-8803419C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Quota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5B39D-4BD5-C86C-B617-F7A6B999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43"/>
            <a:ext cx="12192000" cy="52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5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2870-1262-A87A-F2E5-4E2058794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4013-799B-9FBE-C0DD-43EB9650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Cluster:  2xA5 + 3xA1+ 1xA2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59004-7418-D839-5D54-F7D2B3F3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90" y="919238"/>
            <a:ext cx="6631154" cy="57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7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AA558-6141-8CC6-A6EB-68511AE6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F0D2-9E4B-3513-40C8-46AA5A01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531CD-233D-F097-EBD9-491044E1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542" y="1103086"/>
            <a:ext cx="6105642" cy="56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AC506-CB46-79FF-D4A3-6A823AF1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FF8F-17CA-A14E-6DE5-DBA04E4E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Deployment</a:t>
            </a:r>
            <a:r>
              <a:rPr lang="fr-FR" dirty="0"/>
              <a:t>" </a:t>
            </a:r>
            <a:r>
              <a:rPr lang="fr-FR" dirty="0" err="1"/>
              <a:t>object</a:t>
            </a:r>
            <a:r>
              <a:rPr lang="fr-FR" dirty="0"/>
              <a:t>, in </a:t>
            </a:r>
            <a:r>
              <a:rPr lang="fr-FR" dirty="0" err="1"/>
              <a:t>progress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46A5C-09E9-C104-74D5-C311FB14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13" y="1533360"/>
            <a:ext cx="950677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7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0510B-0E4C-06FB-4769-8EE8CD6A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BFF4-3DC3-0256-CD97-DFD0790E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195009"/>
          </a:xfrm>
        </p:spPr>
        <p:txBody>
          <a:bodyPr/>
          <a:lstStyle/>
          <a:p>
            <a:pPr algn="ctr"/>
            <a:r>
              <a:rPr lang="fr-FR" dirty="0" err="1"/>
              <a:t>HDInsight</a:t>
            </a:r>
            <a:r>
              <a:rPr lang="fr-FR" dirty="0"/>
              <a:t> Resource, </a:t>
            </a:r>
            <a:r>
              <a:rPr lang="fr-FR" dirty="0" err="1"/>
              <a:t>Status</a:t>
            </a:r>
            <a:r>
              <a:rPr lang="fr-FR" dirty="0"/>
              <a:t>=Accepted </a:t>
            </a:r>
            <a:br>
              <a:rPr lang="fr-FR" dirty="0"/>
            </a:br>
            <a:r>
              <a:rPr lang="fr-FR" dirty="0"/>
              <a:t>(!= Running)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6E7D5-9FA7-70EE-B3CE-5446012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872480"/>
            <a:ext cx="11781541" cy="3113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6E657-7849-CD44-CC60-A7087C94218A}"/>
              </a:ext>
            </a:extLst>
          </p:cNvPr>
          <p:cNvSpPr/>
          <p:nvPr/>
        </p:nvSpPr>
        <p:spPr>
          <a:xfrm>
            <a:off x="5404153" y="4678438"/>
            <a:ext cx="1127276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57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63C31-3EEE-F374-55F5-0A520F081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E320-3178-036E-799F-73FD0628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HDInsight</a:t>
            </a:r>
            <a:r>
              <a:rPr lang="fr-FR" dirty="0"/>
              <a:t> - Resource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D1283-9407-F718-0FB4-69BB2FC7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7" y="1140359"/>
            <a:ext cx="10590590" cy="55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389C-030E-0B2A-78E9-80D1BFF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063-9A56-396D-CCBF-DE9620B0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HDInsight</a:t>
            </a:r>
            <a:r>
              <a:rPr lang="fr-FR" dirty="0"/>
              <a:t> - Quota "</a:t>
            </a:r>
            <a:r>
              <a:rPr lang="fr-FR" dirty="0" err="1"/>
              <a:t>Core</a:t>
            </a:r>
            <a:r>
              <a:rPr lang="fr-FR" dirty="0"/>
              <a:t> in use"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EA7AF-5052-D0BE-C938-0BBB8E5B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919238"/>
            <a:ext cx="9983065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6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0F813-B078-0721-4CC4-0C44EA831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769E-4D48-A571-1964-408CCD2E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2835124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HDI .. </a:t>
            </a:r>
            <a:r>
              <a:rPr lang="fr-FR" dirty="0" err="1"/>
              <a:t>Discovering</a:t>
            </a:r>
            <a:r>
              <a:rPr lang="fr-FR" dirty="0"/>
              <a:t> the UI</a:t>
            </a:r>
          </a:p>
        </p:txBody>
      </p:sp>
    </p:spTree>
    <p:extLst>
      <p:ext uri="{BB962C8B-B14F-4D97-AF65-F5344CB8AC3E}">
        <p14:creationId xmlns:p14="http://schemas.microsoft.com/office/powerpoint/2010/main" val="2869191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2945-2B4C-A07B-7CFA-1DC24164B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F00D-C4E9-68B9-2897-4695AE69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login Http Gateway (=</a:t>
            </a:r>
            <a:r>
              <a:rPr lang="fr-FR" dirty="0" err="1"/>
              <a:t>Ambari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16E6C-5523-FA0E-2528-C591BD84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1701015"/>
            <a:ext cx="10021168" cy="34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C30FF-2A5D-ABFB-F2D6-807603F7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43E8-E423-3D43-2360-B4B8F5A8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Still</a:t>
            </a:r>
            <a:r>
              <a:rPr lang="fr-FR" dirty="0"/>
              <a:t> in </a:t>
            </a:r>
            <a:r>
              <a:rPr lang="fr-FR" dirty="0" err="1"/>
              <a:t>progress</a:t>
            </a:r>
            <a:r>
              <a:rPr lang="fr-FR" dirty="0"/>
              <a:t> =&gt; </a:t>
            </a:r>
            <a:r>
              <a:rPr lang="fr-FR" dirty="0" err="1"/>
              <a:t>Ambari</a:t>
            </a:r>
            <a:r>
              <a:rPr lang="fr-FR" dirty="0"/>
              <a:t> </a:t>
            </a:r>
            <a:r>
              <a:rPr lang="fr-FR" dirty="0" err="1"/>
              <a:t>Alerts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9ECDD-D36B-8D4A-E003-014A3AFC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0" y="954193"/>
            <a:ext cx="10158885" cy="5719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8C8CDE-86D5-F653-4BEF-0193D83A2DCF}"/>
              </a:ext>
            </a:extLst>
          </p:cNvPr>
          <p:cNvSpPr/>
          <p:nvPr/>
        </p:nvSpPr>
        <p:spPr>
          <a:xfrm>
            <a:off x="9555239" y="1349829"/>
            <a:ext cx="478971" cy="319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A0919-A173-C39B-188E-F3D58791CD6F}"/>
              </a:ext>
            </a:extLst>
          </p:cNvPr>
          <p:cNvSpPr/>
          <p:nvPr/>
        </p:nvSpPr>
        <p:spPr>
          <a:xfrm>
            <a:off x="9010953" y="1349829"/>
            <a:ext cx="478971" cy="319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45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492B-BAA8-8CEC-2C3D-9A154462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E322-DEBF-9C60-4130-2BF50A43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List of </a:t>
            </a:r>
            <a:r>
              <a:rPr lang="fr-FR" dirty="0" err="1"/>
              <a:t>Provisioned</a:t>
            </a:r>
            <a:r>
              <a:rPr lang="fr-FR" dirty="0"/>
              <a:t> </a:t>
            </a:r>
            <a:r>
              <a:rPr lang="fr-FR" dirty="0" err="1"/>
              <a:t>HDInsight</a:t>
            </a:r>
            <a:r>
              <a:rPr lang="fr-FR" dirty="0"/>
              <a:t>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CEDD1-E343-13A0-3BE2-5F23437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1" y="1433955"/>
            <a:ext cx="10943771" cy="51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4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7772-206D-F918-3A06-3A2BE1D2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DA53-381B-525E-A029-C2F4D610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7D90C-7E69-D89D-0D6F-A4832BB2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287"/>
            <a:ext cx="10706705" cy="4941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C738F8-797D-3265-9287-041806F1A8F3}"/>
              </a:ext>
            </a:extLst>
          </p:cNvPr>
          <p:cNvSpPr/>
          <p:nvPr/>
        </p:nvSpPr>
        <p:spPr>
          <a:xfrm>
            <a:off x="9429449" y="1441751"/>
            <a:ext cx="478971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023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05CC-43DB-C805-59E1-314E6658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BE35-88E2-1607-E326-726C9AF2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47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Ambari</a:t>
            </a:r>
            <a:r>
              <a:rPr lang="fr-FR" dirty="0"/>
              <a:t> Services ...</a:t>
            </a:r>
          </a:p>
        </p:txBody>
      </p:sp>
    </p:spTree>
    <p:extLst>
      <p:ext uri="{BB962C8B-B14F-4D97-AF65-F5344CB8AC3E}">
        <p14:creationId xmlns:p14="http://schemas.microsoft.com/office/powerpoint/2010/main" val="3988707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78AC-DAB6-D645-D47A-F43F33BD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81" y="204878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</a:t>
            </a:r>
          </a:p>
        </p:txBody>
      </p:sp>
    </p:spTree>
    <p:extLst>
      <p:ext uri="{BB962C8B-B14F-4D97-AF65-F5344CB8AC3E}">
        <p14:creationId xmlns:p14="http://schemas.microsoft.com/office/powerpoint/2010/main" val="366935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B93D-7184-FCDF-3CE6-7B85E0B2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14989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... No </a:t>
            </a:r>
            <a:r>
              <a:rPr lang="fr-FR" dirty="0" err="1"/>
              <a:t>classical</a:t>
            </a:r>
            <a:r>
              <a:rPr lang="fr-FR" dirty="0"/>
              <a:t> "HDFS" </a:t>
            </a:r>
            <a:br>
              <a:rPr lang="fr-FR" dirty="0"/>
            </a:br>
            <a:r>
              <a:rPr lang="fr-FR" dirty="0"/>
              <a:t>on HD-Insight !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Azure Storage (AdlsGen2)</a:t>
            </a:r>
            <a:br>
              <a:rPr lang="fr-FR" dirty="0"/>
            </a:br>
            <a:r>
              <a:rPr lang="fr-FR" dirty="0"/>
              <a:t>+ Adapter class for Hadoop "</a:t>
            </a:r>
            <a:r>
              <a:rPr lang="fr-FR" dirty="0" err="1"/>
              <a:t>VirtualFileSystem</a:t>
            </a:r>
            <a:r>
              <a:rPr lang="fr-F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197986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D6424-067B-6F6A-EF39-F204F8DA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D03E-64B1-9653-469E-462DCB1B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Services &gt; HDFS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69EA3-F492-5846-728C-7780A328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13869"/>
            <a:ext cx="11437257" cy="5938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7AFABD-AED9-4DDC-DB88-7C150DB4C3DE}"/>
              </a:ext>
            </a:extLst>
          </p:cNvPr>
          <p:cNvSpPr/>
          <p:nvPr/>
        </p:nvSpPr>
        <p:spPr>
          <a:xfrm>
            <a:off x="459621" y="1640115"/>
            <a:ext cx="1775579" cy="313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094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2425-F808-2F58-C28E-2F804336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C0FC-0755-A3B1-26B3-CCD79281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 &gt; </a:t>
            </a:r>
            <a:r>
              <a:rPr lang="fr-FR" dirty="0" err="1"/>
              <a:t>Configs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31E53-821E-B0D7-2FC4-D56486A1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3" y="1092811"/>
            <a:ext cx="10795694" cy="5765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183FA5-C183-6445-268D-A3404C867C6D}"/>
              </a:ext>
            </a:extLst>
          </p:cNvPr>
          <p:cNvSpPr/>
          <p:nvPr/>
        </p:nvSpPr>
        <p:spPr>
          <a:xfrm>
            <a:off x="3986592" y="1523998"/>
            <a:ext cx="657979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EBB9A-4B3D-23DC-9963-12CA9820DB5D}"/>
              </a:ext>
            </a:extLst>
          </p:cNvPr>
          <p:cNvSpPr/>
          <p:nvPr/>
        </p:nvSpPr>
        <p:spPr>
          <a:xfrm>
            <a:off x="598714" y="1911047"/>
            <a:ext cx="1626810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100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BBF1-3853-44B2-15D5-5D7DAE8A1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AE2D-AEB3-0537-169D-1DFBABCD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 &gt; </a:t>
            </a:r>
            <a:r>
              <a:rPr lang="fr-FR" dirty="0" err="1"/>
              <a:t>Configs</a:t>
            </a:r>
            <a:r>
              <a:rPr lang="fr-FR" dirty="0"/>
              <a:t> &gt; Advanced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D1D3-78DD-38E9-FA2F-6A3B75A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918640"/>
            <a:ext cx="11108267" cy="5905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86AE34-D9CC-7D60-8678-C7EACB7430D2}"/>
              </a:ext>
            </a:extLst>
          </p:cNvPr>
          <p:cNvSpPr/>
          <p:nvPr/>
        </p:nvSpPr>
        <p:spPr>
          <a:xfrm>
            <a:off x="4015621" y="1354666"/>
            <a:ext cx="478971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8DDF6-3112-F8CE-1708-417DFC4C5AB4}"/>
              </a:ext>
            </a:extLst>
          </p:cNvPr>
          <p:cNvSpPr/>
          <p:nvPr/>
        </p:nvSpPr>
        <p:spPr>
          <a:xfrm>
            <a:off x="3227011" y="2162627"/>
            <a:ext cx="672494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1BB65-054F-B3FE-32BE-0279D6D79D26}"/>
              </a:ext>
            </a:extLst>
          </p:cNvPr>
          <p:cNvSpPr/>
          <p:nvPr/>
        </p:nvSpPr>
        <p:spPr>
          <a:xfrm>
            <a:off x="488649" y="1751389"/>
            <a:ext cx="1625599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636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458B-ED09-6E89-7CFE-B5F40A9F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DB-A39C-48D4-6AD4-8D2702BB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224038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 &gt; </a:t>
            </a:r>
            <a:r>
              <a:rPr lang="fr-FR" dirty="0" err="1"/>
              <a:t>Configs</a:t>
            </a:r>
            <a:r>
              <a:rPr lang="fr-FR" dirty="0"/>
              <a:t> &gt; Advanced</a:t>
            </a:r>
            <a:br>
              <a:rPr lang="fr-FR" dirty="0"/>
            </a:br>
            <a:r>
              <a:rPr lang="fr-FR" dirty="0" err="1"/>
              <a:t>fs.defaultFS</a:t>
            </a:r>
            <a:r>
              <a:rPr lang="fr-FR" dirty="0"/>
              <a:t>    in core-site.xml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EA1A3-EE28-7D90-7241-317C6A41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18" y="1385010"/>
            <a:ext cx="10024533" cy="5314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978F82-EC11-5949-3B6B-CBCD83E3D657}"/>
              </a:ext>
            </a:extLst>
          </p:cNvPr>
          <p:cNvSpPr/>
          <p:nvPr/>
        </p:nvSpPr>
        <p:spPr>
          <a:xfrm>
            <a:off x="3502782" y="3429000"/>
            <a:ext cx="711199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09063-A2F8-10E6-6A2B-6C60A8740E74}"/>
              </a:ext>
            </a:extLst>
          </p:cNvPr>
          <p:cNvSpPr/>
          <p:nvPr/>
        </p:nvSpPr>
        <p:spPr>
          <a:xfrm>
            <a:off x="5191278" y="3429000"/>
            <a:ext cx="3778551" cy="309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345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BD-CBA5-70B4-1ECA-10EA8DB0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5146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 &gt; </a:t>
            </a:r>
            <a:r>
              <a:rPr lang="fr-FR" dirty="0" err="1"/>
              <a:t>Configs</a:t>
            </a:r>
            <a:r>
              <a:rPr lang="fr-FR" dirty="0"/>
              <a:t> &gt; Advanced</a:t>
            </a:r>
            <a:br>
              <a:rPr lang="fr-FR" dirty="0"/>
            </a:br>
            <a:r>
              <a:rPr lang="fr-FR" dirty="0"/>
              <a:t>custom hdfs-site.xml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296BD-0698-7185-5A92-16B6D04A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22" y="1383587"/>
            <a:ext cx="10087429" cy="5364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6E4B67-501F-3C21-0D7B-D6AEE7DC49F9}"/>
              </a:ext>
            </a:extLst>
          </p:cNvPr>
          <p:cNvSpPr/>
          <p:nvPr/>
        </p:nvSpPr>
        <p:spPr>
          <a:xfrm>
            <a:off x="3415697" y="2007810"/>
            <a:ext cx="1359503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B72BF-521E-DAAE-4B9C-F74231819CC2}"/>
              </a:ext>
            </a:extLst>
          </p:cNvPr>
          <p:cNvSpPr/>
          <p:nvPr/>
        </p:nvSpPr>
        <p:spPr>
          <a:xfrm>
            <a:off x="5077583" y="2007809"/>
            <a:ext cx="1690912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CEC3C-0808-75D9-CAF9-4FE08BB4AB4E}"/>
              </a:ext>
            </a:extLst>
          </p:cNvPr>
          <p:cNvSpPr txBox="1"/>
          <p:nvPr/>
        </p:nvSpPr>
        <p:spPr>
          <a:xfrm>
            <a:off x="101600" y="782135"/>
            <a:ext cx="313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Hook for support Azure Storage</a:t>
            </a:r>
            <a:br>
              <a:rPr lang="fr-FR" dirty="0"/>
            </a:br>
            <a:r>
              <a:rPr lang="fr-FR" dirty="0"/>
              <a:t>AdlsGen2 (</a:t>
            </a:r>
            <a:r>
              <a:rPr lang="fr-FR" dirty="0" err="1"/>
              <a:t>abfs</a:t>
            </a:r>
            <a:r>
              <a:rPr lang="fr-FR" dirty="0"/>
              <a:t>://...)</a:t>
            </a:r>
          </a:p>
          <a:p>
            <a:r>
              <a:rPr lang="fr-FR" dirty="0"/>
              <a:t>in Hadoop</a:t>
            </a:r>
          </a:p>
        </p:txBody>
      </p:sp>
    </p:spTree>
    <p:extLst>
      <p:ext uri="{BB962C8B-B14F-4D97-AF65-F5344CB8AC3E}">
        <p14:creationId xmlns:p14="http://schemas.microsoft.com/office/powerpoint/2010/main" val="657233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518F-D4A3-DDCA-44D7-CE1040E9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F239-F29E-E353-46E9-448A08AF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HDFS &gt;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8013F-F1CC-8E1A-EE3A-48B8CB78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933"/>
            <a:ext cx="1219200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BDA1-E314-9D1D-A49D-3B021443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80277-2E98-DD8F-BA4D-43266386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05" y="1095765"/>
            <a:ext cx="8375012" cy="5762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65D91-2A8C-E343-9254-154D3BCC704B}"/>
              </a:ext>
            </a:extLst>
          </p:cNvPr>
          <p:cNvSpPr txBox="1"/>
          <p:nvPr/>
        </p:nvSpPr>
        <p:spPr>
          <a:xfrm>
            <a:off x="324152" y="734572"/>
            <a:ext cx="6563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https://portal.azure.com/#create/Microsoft.HDInsightCluster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5129F-288E-97C8-16F3-657730076395}"/>
              </a:ext>
            </a:extLst>
          </p:cNvPr>
          <p:cNvSpPr/>
          <p:nvPr/>
        </p:nvSpPr>
        <p:spPr>
          <a:xfrm>
            <a:off x="4659084" y="4318000"/>
            <a:ext cx="4402668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E5B834-E583-2615-1E7E-AA153FFF381D}"/>
              </a:ext>
            </a:extLst>
          </p:cNvPr>
          <p:cNvSpPr/>
          <p:nvPr/>
        </p:nvSpPr>
        <p:spPr>
          <a:xfrm>
            <a:off x="5408988" y="4484914"/>
            <a:ext cx="1107926" cy="1983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917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3E16-87DB-C492-520E-92FE5E6F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4D63-E76D-334F-612A-12522C16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8229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Yarn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584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5039-C020-7D3B-8819-DBDA038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3771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Yarn</a:t>
            </a:r>
            <a:r>
              <a:rPr lang="fr-FR" dirty="0"/>
              <a:t>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DFAEF-674F-6CD8-D68A-194788C0BA7C}"/>
              </a:ext>
            </a:extLst>
          </p:cNvPr>
          <p:cNvSpPr/>
          <p:nvPr/>
        </p:nvSpPr>
        <p:spPr>
          <a:xfrm>
            <a:off x="2631925" y="3776952"/>
            <a:ext cx="1963549" cy="20045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E59D-8C97-C573-1FDF-5EB551137418}"/>
              </a:ext>
            </a:extLst>
          </p:cNvPr>
          <p:cNvSpPr txBox="1"/>
          <p:nvPr/>
        </p:nvSpPr>
        <p:spPr>
          <a:xfrm>
            <a:off x="2540000" y="84019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HeadNode</a:t>
            </a:r>
            <a:r>
              <a:rPr lang="fr-FR" dirty="0"/>
              <a:t>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BF71C-1321-A9E7-C956-5E9CCC2D2CC4}"/>
              </a:ext>
            </a:extLst>
          </p:cNvPr>
          <p:cNvSpPr txBox="1"/>
          <p:nvPr/>
        </p:nvSpPr>
        <p:spPr>
          <a:xfrm>
            <a:off x="2540000" y="340762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HeadNode</a:t>
            </a:r>
            <a:r>
              <a:rPr lang="fr-FR" dirty="0"/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0449D-679D-E1B2-FCDE-91606F8BBE1F}"/>
              </a:ext>
            </a:extLst>
          </p:cNvPr>
          <p:cNvSpPr/>
          <p:nvPr/>
        </p:nvSpPr>
        <p:spPr>
          <a:xfrm>
            <a:off x="870748" y="3059278"/>
            <a:ext cx="624209" cy="7176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41544-3EF2-971D-7609-F2395D6D4BE9}"/>
              </a:ext>
            </a:extLst>
          </p:cNvPr>
          <p:cNvSpPr txBox="1"/>
          <p:nvPr/>
        </p:nvSpPr>
        <p:spPr>
          <a:xfrm>
            <a:off x="430764" y="2627904"/>
            <a:ext cx="147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Gateway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354DA5-A468-FEB9-3736-2488B4534F48}"/>
              </a:ext>
            </a:extLst>
          </p:cNvPr>
          <p:cNvSpPr/>
          <p:nvPr/>
        </p:nvSpPr>
        <p:spPr>
          <a:xfrm>
            <a:off x="6939066" y="2377124"/>
            <a:ext cx="1967081" cy="2044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2A093-FF44-3523-C97D-20C0CC1EB0A3}"/>
              </a:ext>
            </a:extLst>
          </p:cNvPr>
          <p:cNvSpPr txBox="1"/>
          <p:nvPr/>
        </p:nvSpPr>
        <p:spPr>
          <a:xfrm>
            <a:off x="7414701" y="2007792"/>
            <a:ext cx="18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WorkerNode</a:t>
            </a:r>
            <a:r>
              <a:rPr lang="fr-FR" dirty="0"/>
              <a:t> wn0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03581-5642-9643-8846-4C00619F54D7}"/>
              </a:ext>
            </a:extLst>
          </p:cNvPr>
          <p:cNvSpPr/>
          <p:nvPr/>
        </p:nvSpPr>
        <p:spPr>
          <a:xfrm>
            <a:off x="9278871" y="23670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9AD8D-2719-D5EE-6828-F5A913BD6345}"/>
              </a:ext>
            </a:extLst>
          </p:cNvPr>
          <p:cNvSpPr txBox="1"/>
          <p:nvPr/>
        </p:nvSpPr>
        <p:spPr>
          <a:xfrm>
            <a:off x="10160907" y="207250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wn1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17A60F-985F-C190-E136-6550AFD80307}"/>
              </a:ext>
            </a:extLst>
          </p:cNvPr>
          <p:cNvSpPr/>
          <p:nvPr/>
        </p:nvSpPr>
        <p:spPr>
          <a:xfrm>
            <a:off x="9431271" y="25194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B0617-B9BD-5D95-8777-D02B79507736}"/>
              </a:ext>
            </a:extLst>
          </p:cNvPr>
          <p:cNvSpPr/>
          <p:nvPr/>
        </p:nvSpPr>
        <p:spPr>
          <a:xfrm>
            <a:off x="9583671" y="26718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ABC745-D0BA-B63C-DDC6-E73708AB08A2}"/>
              </a:ext>
            </a:extLst>
          </p:cNvPr>
          <p:cNvSpPr/>
          <p:nvPr/>
        </p:nvSpPr>
        <p:spPr>
          <a:xfrm>
            <a:off x="9736071" y="28242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70DF1-2372-4004-B410-15A821441B04}"/>
              </a:ext>
            </a:extLst>
          </p:cNvPr>
          <p:cNvSpPr/>
          <p:nvPr/>
        </p:nvSpPr>
        <p:spPr>
          <a:xfrm>
            <a:off x="9888471" y="29766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0C110A-22C1-B111-80DD-D8417F21D362}"/>
              </a:ext>
            </a:extLst>
          </p:cNvPr>
          <p:cNvSpPr/>
          <p:nvPr/>
        </p:nvSpPr>
        <p:spPr>
          <a:xfrm>
            <a:off x="10040871" y="3129022"/>
            <a:ext cx="890209" cy="1238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07E011-1E9F-392D-6EC1-F5E9029022E1}"/>
              </a:ext>
            </a:extLst>
          </p:cNvPr>
          <p:cNvSpPr txBox="1"/>
          <p:nvPr/>
        </p:nvSpPr>
        <p:spPr>
          <a:xfrm>
            <a:off x="10931080" y="2921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wn10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E0A76-C69F-D67C-208D-D16F3A9D3DB7}"/>
              </a:ext>
            </a:extLst>
          </p:cNvPr>
          <p:cNvSpPr txBox="1"/>
          <p:nvPr/>
        </p:nvSpPr>
        <p:spPr>
          <a:xfrm>
            <a:off x="10294956" y="226905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wn2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A7ECD-7D97-F48F-ED46-39B0ED1CC130}"/>
              </a:ext>
            </a:extLst>
          </p:cNvPr>
          <p:cNvSpPr txBox="1"/>
          <p:nvPr/>
        </p:nvSpPr>
        <p:spPr>
          <a:xfrm>
            <a:off x="10473880" y="242145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wn3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C174E2-120F-7D65-3083-EED1F3FC8857}"/>
              </a:ext>
            </a:extLst>
          </p:cNvPr>
          <p:cNvSpPr/>
          <p:nvPr/>
        </p:nvSpPr>
        <p:spPr>
          <a:xfrm>
            <a:off x="2628393" y="1225675"/>
            <a:ext cx="1967081" cy="20045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35C51E-4337-C954-DBD0-99ED07C06B11}"/>
              </a:ext>
            </a:extLst>
          </p:cNvPr>
          <p:cNvSpPr/>
          <p:nvPr/>
        </p:nvSpPr>
        <p:spPr>
          <a:xfrm>
            <a:off x="7232144" y="3100562"/>
            <a:ext cx="365114" cy="639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83B90-1C07-5A30-06ED-C325F5113FEB}"/>
              </a:ext>
            </a:extLst>
          </p:cNvPr>
          <p:cNvSpPr txBox="1"/>
          <p:nvPr/>
        </p:nvSpPr>
        <p:spPr>
          <a:xfrm>
            <a:off x="7037142" y="2479490"/>
            <a:ext cx="177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  <a:p>
            <a:r>
              <a:rPr lang="fr-FR" dirty="0" err="1"/>
              <a:t>NodeManager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63A8B-AF26-80C8-2008-582CC9F85DE2}"/>
              </a:ext>
            </a:extLst>
          </p:cNvPr>
          <p:cNvSpPr/>
          <p:nvPr/>
        </p:nvSpPr>
        <p:spPr>
          <a:xfrm>
            <a:off x="2800815" y="1927678"/>
            <a:ext cx="365114" cy="639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401320-E1CF-6E9F-4E4D-1AC3C992F70B}"/>
              </a:ext>
            </a:extLst>
          </p:cNvPr>
          <p:cNvSpPr/>
          <p:nvPr/>
        </p:nvSpPr>
        <p:spPr>
          <a:xfrm>
            <a:off x="2800815" y="4539520"/>
            <a:ext cx="365114" cy="639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FE7DC0-C1A7-D79D-CB74-3BE1885D626C}"/>
              </a:ext>
            </a:extLst>
          </p:cNvPr>
          <p:cNvSpPr txBox="1"/>
          <p:nvPr/>
        </p:nvSpPr>
        <p:spPr>
          <a:xfrm>
            <a:off x="2689792" y="1296564"/>
            <a:ext cx="194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  <a:p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4D552A4C-439B-D041-0F91-B401594F6569}"/>
              </a:ext>
            </a:extLst>
          </p:cNvPr>
          <p:cNvSpPr/>
          <p:nvPr/>
        </p:nvSpPr>
        <p:spPr>
          <a:xfrm>
            <a:off x="3611933" y="6066972"/>
            <a:ext cx="519800" cy="552176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41317-58DA-ECE9-EDF3-3230699BDF2F}"/>
              </a:ext>
            </a:extLst>
          </p:cNvPr>
          <p:cNvCxnSpPr>
            <a:cxnSpLocks/>
          </p:cNvCxnSpPr>
          <p:nvPr/>
        </p:nvCxnSpPr>
        <p:spPr>
          <a:xfrm>
            <a:off x="2983372" y="5249333"/>
            <a:ext cx="677953" cy="72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4EC69E-F5F0-B046-F04F-5398D6FF1B9A}"/>
              </a:ext>
            </a:extLst>
          </p:cNvPr>
          <p:cNvCxnSpPr>
            <a:cxnSpLocks/>
          </p:cNvCxnSpPr>
          <p:nvPr/>
        </p:nvCxnSpPr>
        <p:spPr>
          <a:xfrm>
            <a:off x="3072191" y="2645052"/>
            <a:ext cx="681059" cy="32719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ACD5BE-B003-0066-8574-734E9CDA475D}"/>
              </a:ext>
            </a:extLst>
          </p:cNvPr>
          <p:cNvSpPr txBox="1"/>
          <p:nvPr/>
        </p:nvSpPr>
        <p:spPr>
          <a:xfrm>
            <a:off x="4206967" y="6150856"/>
            <a:ext cx="196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9AEDED-A16A-307F-C761-2AC6BA7A3F80}"/>
              </a:ext>
            </a:extLst>
          </p:cNvPr>
          <p:cNvCxnSpPr>
            <a:cxnSpLocks/>
          </p:cNvCxnSpPr>
          <p:nvPr/>
        </p:nvCxnSpPr>
        <p:spPr>
          <a:xfrm flipV="1">
            <a:off x="1601653" y="2367465"/>
            <a:ext cx="812471" cy="9139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76C66A-5DF2-EF24-801C-B15371B602B4}"/>
              </a:ext>
            </a:extLst>
          </p:cNvPr>
          <p:cNvCxnSpPr>
            <a:cxnSpLocks/>
          </p:cNvCxnSpPr>
          <p:nvPr/>
        </p:nvCxnSpPr>
        <p:spPr>
          <a:xfrm>
            <a:off x="1582489" y="3502781"/>
            <a:ext cx="360604" cy="6289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B5CD6B-8C1E-5F51-0FF5-2D2354C69FE8}"/>
              </a:ext>
            </a:extLst>
          </p:cNvPr>
          <p:cNvSpPr txBox="1"/>
          <p:nvPr/>
        </p:nvSpPr>
        <p:spPr>
          <a:xfrm>
            <a:off x="1134028" y="4072804"/>
            <a:ext cx="120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redirect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requests</a:t>
            </a:r>
            <a:endParaRPr lang="fr-FR" dirty="0"/>
          </a:p>
          <a:p>
            <a:r>
              <a:rPr lang="fr-FR" dirty="0"/>
              <a:t>to active</a:t>
            </a:r>
          </a:p>
          <a:p>
            <a:r>
              <a:rPr lang="fr-FR" dirty="0"/>
              <a:t>(/ standby)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EABFB8-26AE-572B-5D08-FB2A48730BDA}"/>
              </a:ext>
            </a:extLst>
          </p:cNvPr>
          <p:cNvCxnSpPr>
            <a:cxnSpLocks/>
          </p:cNvCxnSpPr>
          <p:nvPr/>
        </p:nvCxnSpPr>
        <p:spPr>
          <a:xfrm>
            <a:off x="208864" y="3377809"/>
            <a:ext cx="475522" cy="108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2AD2226-1006-152B-B0F9-019A5988B172}"/>
              </a:ext>
            </a:extLst>
          </p:cNvPr>
          <p:cNvSpPr txBox="1"/>
          <p:nvPr/>
        </p:nvSpPr>
        <p:spPr>
          <a:xfrm>
            <a:off x="-50830" y="3780190"/>
            <a:ext cx="105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Http/RPC</a:t>
            </a:r>
            <a:br>
              <a:rPr lang="fr-FR" dirty="0"/>
            </a:br>
            <a:r>
              <a:rPr lang="fr-FR" dirty="0" err="1"/>
              <a:t>requests</a:t>
            </a:r>
            <a:endParaRPr lang="fr-FR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7B1F70-577C-7350-3394-3E725354E9D8}"/>
              </a:ext>
            </a:extLst>
          </p:cNvPr>
          <p:cNvCxnSpPr>
            <a:cxnSpLocks/>
          </p:cNvCxnSpPr>
          <p:nvPr/>
        </p:nvCxnSpPr>
        <p:spPr>
          <a:xfrm>
            <a:off x="3276952" y="2186819"/>
            <a:ext cx="3908300" cy="11288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82A1911-704E-2291-45D2-6FB3650F30E3}"/>
              </a:ext>
            </a:extLst>
          </p:cNvPr>
          <p:cNvSpPr txBox="1"/>
          <p:nvPr/>
        </p:nvSpPr>
        <p:spPr>
          <a:xfrm>
            <a:off x="4958581" y="3065528"/>
            <a:ext cx="1675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schedule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App (Container)</a:t>
            </a:r>
          </a:p>
          <a:p>
            <a:r>
              <a:rPr lang="fr-FR" dirty="0" err="1"/>
              <a:t>Creation</a:t>
            </a:r>
            <a:endParaRPr lang="fr-FR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8545F7-A290-B6CE-988C-C0882262C883}"/>
              </a:ext>
            </a:extLst>
          </p:cNvPr>
          <p:cNvCxnSpPr>
            <a:cxnSpLocks/>
          </p:cNvCxnSpPr>
          <p:nvPr/>
        </p:nvCxnSpPr>
        <p:spPr>
          <a:xfrm>
            <a:off x="7697634" y="3407620"/>
            <a:ext cx="504233" cy="296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9CC196C-1580-903A-3776-F28872E8F73B}"/>
              </a:ext>
            </a:extLst>
          </p:cNvPr>
          <p:cNvSpPr/>
          <p:nvPr/>
        </p:nvSpPr>
        <p:spPr>
          <a:xfrm>
            <a:off x="8004281" y="3765970"/>
            <a:ext cx="334957" cy="296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21F126-0533-6A3F-DE6B-2CCDBF083392}"/>
              </a:ext>
            </a:extLst>
          </p:cNvPr>
          <p:cNvSpPr/>
          <p:nvPr/>
        </p:nvSpPr>
        <p:spPr>
          <a:xfrm>
            <a:off x="8156681" y="3918370"/>
            <a:ext cx="334957" cy="296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588EC2-951F-C945-A827-766DF41E691D}"/>
              </a:ext>
            </a:extLst>
          </p:cNvPr>
          <p:cNvSpPr/>
          <p:nvPr/>
        </p:nvSpPr>
        <p:spPr>
          <a:xfrm>
            <a:off x="8309081" y="4070770"/>
            <a:ext cx="334957" cy="296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1C7177-A49C-2193-F8F4-B016F54EB175}"/>
              </a:ext>
            </a:extLst>
          </p:cNvPr>
          <p:cNvSpPr txBox="1"/>
          <p:nvPr/>
        </p:nvSpPr>
        <p:spPr>
          <a:xfrm>
            <a:off x="7609945" y="4514800"/>
            <a:ext cx="18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Container</a:t>
            </a:r>
          </a:p>
          <a:p>
            <a:r>
              <a:rPr lang="fr-FR" dirty="0"/>
              <a:t>+ </a:t>
            </a:r>
            <a:r>
              <a:rPr lang="fr-FR" dirty="0" err="1"/>
              <a:t>watch</a:t>
            </a:r>
            <a:r>
              <a:rPr lang="fr-FR" dirty="0"/>
              <a:t> logs/end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5B330-B36F-A0B7-F9DE-7CAC7E54A6B2}"/>
              </a:ext>
            </a:extLst>
          </p:cNvPr>
          <p:cNvSpPr txBox="1"/>
          <p:nvPr/>
        </p:nvSpPr>
        <p:spPr>
          <a:xfrm>
            <a:off x="2705992" y="3901527"/>
            <a:ext cx="194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endParaRPr lang="fr-FR" dirty="0"/>
          </a:p>
          <a:p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FDF8B8-1B2E-2A4F-86CB-64B73AE8747E}"/>
              </a:ext>
            </a:extLst>
          </p:cNvPr>
          <p:cNvSpPr txBox="1"/>
          <p:nvPr/>
        </p:nvSpPr>
        <p:spPr>
          <a:xfrm>
            <a:off x="2662871" y="2798211"/>
            <a:ext cx="19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</a:t>
            </a:r>
            <a:r>
              <a:rPr lang="fr-FR" dirty="0" err="1"/>
              <a:t>TimeLineServer</a:t>
            </a:r>
            <a:endParaRPr lang="fr-FR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EC4429-1822-36DF-9FB2-4F9B2B8F661B}"/>
              </a:ext>
            </a:extLst>
          </p:cNvPr>
          <p:cNvSpPr txBox="1"/>
          <p:nvPr/>
        </p:nvSpPr>
        <p:spPr>
          <a:xfrm>
            <a:off x="2738166" y="5302683"/>
            <a:ext cx="19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</a:t>
            </a:r>
            <a:r>
              <a:rPr lang="fr-FR" dirty="0" err="1"/>
              <a:t>TimeLineServer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375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6209-AD29-A881-7A54-C879A5AA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A897-99F7-B818-15EB-BD7D7320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Yarn</a:t>
            </a:r>
            <a:r>
              <a:rPr lang="fr-FR" dirty="0"/>
              <a:t> &gt;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B03F0-D627-FB76-10B3-C5B4FF6E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7" y="979045"/>
            <a:ext cx="10397068" cy="5536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222F5F-C57F-DA61-B62F-206B86820008}"/>
              </a:ext>
            </a:extLst>
          </p:cNvPr>
          <p:cNvSpPr/>
          <p:nvPr/>
        </p:nvSpPr>
        <p:spPr>
          <a:xfrm>
            <a:off x="803125" y="2036838"/>
            <a:ext cx="1649789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0BA93-95D9-35DE-C0E5-C779E0830101}"/>
              </a:ext>
            </a:extLst>
          </p:cNvPr>
          <p:cNvSpPr/>
          <p:nvPr/>
        </p:nvSpPr>
        <p:spPr>
          <a:xfrm>
            <a:off x="2808515" y="1419981"/>
            <a:ext cx="723295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5E68B-3E96-CCB3-A600-165684CEAF86}"/>
              </a:ext>
            </a:extLst>
          </p:cNvPr>
          <p:cNvSpPr/>
          <p:nvPr/>
        </p:nvSpPr>
        <p:spPr>
          <a:xfrm>
            <a:off x="4180115" y="2820610"/>
            <a:ext cx="783771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7B5206-15E3-EDE4-CE34-ED071853DE19}"/>
              </a:ext>
            </a:extLst>
          </p:cNvPr>
          <p:cNvSpPr/>
          <p:nvPr/>
        </p:nvSpPr>
        <p:spPr>
          <a:xfrm>
            <a:off x="7878839" y="2355014"/>
            <a:ext cx="1202266" cy="307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366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8BD48-2490-2324-1579-9DC56A6F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9D89-4FFB-2030-45FA-178E93E7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/>
              <a:t>Click on Quick Links "Resource Manager UI"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40CDB-C6C5-5A7A-4337-E2D83891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7" y="979045"/>
            <a:ext cx="10397068" cy="55363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F0F901-82DE-DAC7-2C85-5CA5BA86BD43}"/>
              </a:ext>
            </a:extLst>
          </p:cNvPr>
          <p:cNvSpPr/>
          <p:nvPr/>
        </p:nvSpPr>
        <p:spPr>
          <a:xfrm>
            <a:off x="9717315" y="2598057"/>
            <a:ext cx="936171" cy="164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90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82AA-B691-4DB7-387A-DA4DF854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D236-5F09-9669-1025-AF3A9386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5333"/>
          </a:xfrm>
        </p:spPr>
        <p:txBody>
          <a:bodyPr/>
          <a:lstStyle/>
          <a:p>
            <a:pPr algn="ctr"/>
            <a:r>
              <a:rPr lang="fr-FR" dirty="0"/>
              <a:t>&lt;&lt;</a:t>
            </a:r>
            <a:r>
              <a:rPr lang="fr-FR" dirty="0" err="1"/>
              <a:t>baseurl</a:t>
            </a:r>
            <a:r>
              <a:rPr lang="fr-FR" dirty="0"/>
              <a:t>&gt;&gt;  /</a:t>
            </a:r>
            <a:r>
              <a:rPr lang="fr-FR" dirty="0" err="1"/>
              <a:t>yarnui</a:t>
            </a:r>
            <a:r>
              <a:rPr lang="fr-FR" dirty="0"/>
              <a:t>    </a:t>
            </a:r>
            <a:br>
              <a:rPr lang="fr-FR" dirty="0"/>
            </a:br>
            <a:r>
              <a:rPr lang="fr-FR" dirty="0"/>
              <a:t>(=</a:t>
            </a:r>
            <a:r>
              <a:rPr lang="fr-FR" dirty="0" err="1"/>
              <a:t>Webapp</a:t>
            </a:r>
            <a:r>
              <a:rPr lang="fr-FR" dirty="0"/>
              <a:t> for 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6EE81-DDC3-2D53-A4F1-DF3FA0C7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" y="1331632"/>
            <a:ext cx="12083956" cy="50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C0886-FD91-A82B-F3BF-9C5852DA5A27}"/>
              </a:ext>
            </a:extLst>
          </p:cNvPr>
          <p:cNvSpPr/>
          <p:nvPr/>
        </p:nvSpPr>
        <p:spPr>
          <a:xfrm>
            <a:off x="224972" y="3072191"/>
            <a:ext cx="936171" cy="164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7174A-4723-82DD-CE97-744F497C2387}"/>
              </a:ext>
            </a:extLst>
          </p:cNvPr>
          <p:cNvSpPr/>
          <p:nvPr/>
        </p:nvSpPr>
        <p:spPr>
          <a:xfrm>
            <a:off x="9918095" y="1913467"/>
            <a:ext cx="2220685" cy="365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1D90A-5322-B600-BFF1-9707BBDBA5F6}"/>
              </a:ext>
            </a:extLst>
          </p:cNvPr>
          <p:cNvSpPr/>
          <p:nvPr/>
        </p:nvSpPr>
        <p:spPr>
          <a:xfrm>
            <a:off x="1553029" y="4651829"/>
            <a:ext cx="1712685" cy="1690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559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9CBF-DEC3-FC86-7E25-7BD0183F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A05E-EFFF-141F-1F48-3B9B0A7A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9200"/>
          </a:xfrm>
        </p:spPr>
        <p:txBody>
          <a:bodyPr/>
          <a:lstStyle/>
          <a:p>
            <a:pPr algn="ctr"/>
            <a:r>
              <a:rPr lang="fr-FR" dirty="0"/>
              <a:t>Click on 1 Application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Stil</a:t>
            </a:r>
            <a:r>
              <a:rPr lang="fr-FR" dirty="0"/>
              <a:t> Running OR </a:t>
            </a:r>
            <a:r>
              <a:rPr lang="fr-FR" dirty="0" err="1"/>
              <a:t>Finished</a:t>
            </a:r>
            <a:r>
              <a:rPr lang="fr-FR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B196B-EAEB-067A-D70E-370C2B31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" y="1331632"/>
            <a:ext cx="12025621" cy="4986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C5CA3-9678-54C4-1899-7BD4B37D73A5}"/>
              </a:ext>
            </a:extLst>
          </p:cNvPr>
          <p:cNvSpPr/>
          <p:nvPr/>
        </p:nvSpPr>
        <p:spPr>
          <a:xfrm>
            <a:off x="1536097" y="4634895"/>
            <a:ext cx="1719942" cy="212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176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9A45-2300-E6DB-2007-736029CB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9A92-0DEF-4999-05BB-9A56BD3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1829"/>
          </a:xfrm>
        </p:spPr>
        <p:txBody>
          <a:bodyPr/>
          <a:lstStyle/>
          <a:p>
            <a:pPr algn="ctr"/>
            <a:r>
              <a:rPr lang="fr-FR" dirty="0"/>
              <a:t>/</a:t>
            </a:r>
            <a:r>
              <a:rPr lang="fr-FR" dirty="0" err="1"/>
              <a:t>yarnui</a:t>
            </a:r>
            <a:r>
              <a:rPr lang="fr-FR" dirty="0"/>
              <a:t>/</a:t>
            </a:r>
            <a:r>
              <a:rPr lang="fr-FR" dirty="0" err="1"/>
              <a:t>hn</a:t>
            </a:r>
            <a:r>
              <a:rPr lang="fr-FR" dirty="0"/>
              <a:t>/cluster/app/application_&lt;&lt;id&gt;&gt;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DA8F2-3151-31C5-F196-2AE3DE35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495"/>
            <a:ext cx="10653485" cy="5402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BBAD4-A5EF-579F-5998-C58DCD770540}"/>
              </a:ext>
            </a:extLst>
          </p:cNvPr>
          <p:cNvSpPr txBox="1"/>
          <p:nvPr/>
        </p:nvSpPr>
        <p:spPr>
          <a:xfrm>
            <a:off x="314477" y="1107924"/>
            <a:ext cx="387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: a FINISHED  Spark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CCE66-F353-50A0-545E-8CF25751FF6D}"/>
              </a:ext>
            </a:extLst>
          </p:cNvPr>
          <p:cNvSpPr/>
          <p:nvPr/>
        </p:nvSpPr>
        <p:spPr>
          <a:xfrm>
            <a:off x="3638248" y="2404533"/>
            <a:ext cx="1664304" cy="145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33068-E668-02B0-0456-3BA33457536F}"/>
              </a:ext>
            </a:extLst>
          </p:cNvPr>
          <p:cNvSpPr/>
          <p:nvPr/>
        </p:nvSpPr>
        <p:spPr>
          <a:xfrm>
            <a:off x="3638248" y="2762675"/>
            <a:ext cx="1664303" cy="145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378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55A8-5375-A8F9-3CD2-51C23AE3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174-9572-A3EC-2B2E-0185BD14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6590"/>
          </a:xfrm>
        </p:spPr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Application </a:t>
            </a:r>
            <a:r>
              <a:rPr lang="fr-FR" dirty="0" err="1"/>
              <a:t>Internals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Attempt</a:t>
            </a:r>
            <a:r>
              <a:rPr lang="fr-FR" dirty="0"/>
              <a:t> -&gt; (AM) Master -&gt; Containers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6BB71-5393-58A5-AB2C-BB2B309AF8BD}"/>
              </a:ext>
            </a:extLst>
          </p:cNvPr>
          <p:cNvSpPr txBox="1"/>
          <p:nvPr/>
        </p:nvSpPr>
        <p:spPr>
          <a:xfrm>
            <a:off x="2842953" y="2510970"/>
            <a:ext cx="66127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Admitedly</a:t>
            </a:r>
            <a:r>
              <a:rPr lang="fr-FR" dirty="0"/>
              <a:t> :  </a:t>
            </a:r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over </a:t>
            </a:r>
            <a:r>
              <a:rPr lang="fr-FR" dirty="0" err="1"/>
              <a:t>complex</a:t>
            </a:r>
            <a:r>
              <a:rPr lang="fr-FR" dirty="0"/>
              <a:t> ... </a:t>
            </a:r>
            <a:r>
              <a:rPr lang="fr-FR" dirty="0" err="1"/>
              <a:t>Think</a:t>
            </a:r>
            <a:r>
              <a:rPr lang="fr-FR" dirty="0"/>
              <a:t> analogies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Kubernetes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Attempt</a:t>
            </a:r>
            <a:r>
              <a:rPr lang="fr-FR" dirty="0"/>
              <a:t> =&gt; first </a:t>
            </a:r>
            <a:r>
              <a:rPr lang="fr-FR" dirty="0" err="1"/>
              <a:t>try</a:t>
            </a:r>
            <a:r>
              <a:rPr lang="fr-FR" dirty="0"/>
              <a:t> to launch, 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maybe</a:t>
            </a:r>
            <a:r>
              <a:rPr lang="fr-FR" dirty="0"/>
              <a:t> retries on </a:t>
            </a:r>
            <a:r>
              <a:rPr lang="fr-FR" dirty="0" err="1"/>
              <a:t>failure</a:t>
            </a:r>
            <a:endParaRPr lang="fr-FR" dirty="0"/>
          </a:p>
          <a:p>
            <a:endParaRPr lang="fr-FR" dirty="0"/>
          </a:p>
          <a:p>
            <a:r>
              <a:rPr lang="fr-FR" dirty="0"/>
              <a:t>AM Master =&gt; idem "K8s </a:t>
            </a:r>
            <a:r>
              <a:rPr lang="fr-FR" dirty="0" err="1"/>
              <a:t>Operator</a:t>
            </a:r>
            <a:r>
              <a:rPr lang="fr-FR" dirty="0"/>
              <a:t>", but </a:t>
            </a:r>
            <a:r>
              <a:rPr lang="fr-FR" dirty="0" err="1"/>
              <a:t>restricted</a:t>
            </a:r>
            <a:r>
              <a:rPr lang="fr-FR" dirty="0"/>
              <a:t> to 1 Application</a:t>
            </a:r>
          </a:p>
          <a:p>
            <a:endParaRPr lang="fr-FR" dirty="0"/>
          </a:p>
          <a:p>
            <a:r>
              <a:rPr lang="fr-FR" dirty="0"/>
              <a:t>Container =&gt; </a:t>
            </a:r>
            <a:r>
              <a:rPr lang="fr-FR" dirty="0" err="1"/>
              <a:t>mostly</a:t>
            </a:r>
            <a:r>
              <a:rPr lang="fr-FR" dirty="0"/>
              <a:t> java apps   (Docker images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692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036B-C729-A574-BA11-1A822A0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60E4-30EA-1619-E98C-74BF5C3E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9405"/>
          </a:xfrm>
        </p:spPr>
        <p:txBody>
          <a:bodyPr/>
          <a:lstStyle/>
          <a:p>
            <a:pPr algn="ctr"/>
            <a:r>
              <a:rPr lang="fr-FR" dirty="0"/>
              <a:t>Click on Application &gt; </a:t>
            </a:r>
            <a:r>
              <a:rPr lang="fr-FR" dirty="0" err="1"/>
              <a:t>Attempt</a:t>
            </a:r>
            <a:r>
              <a:rPr lang="fr-FR" dirty="0"/>
              <a:t> "</a:t>
            </a:r>
            <a:r>
              <a:rPr lang="fr-FR" dirty="0" err="1"/>
              <a:t>appattempt</a:t>
            </a:r>
            <a:r>
              <a:rPr lang="fr-FR" dirty="0"/>
              <a:t>_&lt;&lt;id&gt;&gt;_000001"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25E2E-B3B9-57C2-E38B-69B27C5C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495"/>
            <a:ext cx="10653485" cy="5402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42B15F-6275-21CD-1BA0-7E4B8B43D1DB}"/>
              </a:ext>
            </a:extLst>
          </p:cNvPr>
          <p:cNvSpPr/>
          <p:nvPr/>
        </p:nvSpPr>
        <p:spPr>
          <a:xfrm>
            <a:off x="2119086" y="6367056"/>
            <a:ext cx="1959428" cy="145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147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FBAFF-A978-AC6F-EC26-1289CF61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C679-1DAF-BB95-D7F1-5BDA5653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/>
              <a:t>Application </a:t>
            </a:r>
            <a:r>
              <a:rPr lang="fr-FR" dirty="0" err="1"/>
              <a:t>Attempt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3E99E-6D86-F590-ACE7-65F02F1E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38"/>
            <a:ext cx="12192000" cy="42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1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A583-90EB-F406-AE24-5F5F02E0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FE65-12B6-B2B6-0230-B41A858E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/>
              <a:t>Need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0489B-512F-8769-A92B-DB4C62AC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9" y="919238"/>
            <a:ext cx="10296897" cy="5457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10B7E-64B2-9707-EC06-8539BE4E51ED}"/>
              </a:ext>
            </a:extLst>
          </p:cNvPr>
          <p:cNvSpPr/>
          <p:nvPr/>
        </p:nvSpPr>
        <p:spPr>
          <a:xfrm>
            <a:off x="6096000" y="3155648"/>
            <a:ext cx="899887" cy="249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E0D2D-230E-C2DF-28B2-BA6729F6261E}"/>
              </a:ext>
            </a:extLst>
          </p:cNvPr>
          <p:cNvSpPr/>
          <p:nvPr/>
        </p:nvSpPr>
        <p:spPr>
          <a:xfrm>
            <a:off x="3497941" y="3155648"/>
            <a:ext cx="1069221" cy="249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628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0ED8-9E37-2B13-736C-95DDE0DBA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71AB-1A02-20C8-091F-ED4A376D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15962"/>
          </a:xfrm>
        </p:spPr>
        <p:txBody>
          <a:bodyPr/>
          <a:lstStyle/>
          <a:p>
            <a:pPr algn="ctr"/>
            <a:r>
              <a:rPr lang="fr-FR" dirty="0" err="1"/>
              <a:t>Aplication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(</a:t>
            </a:r>
            <a:r>
              <a:rPr lang="fr-FR" dirty="0" err="1"/>
              <a:t>finished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=&gt; click on "</a:t>
            </a:r>
            <a:r>
              <a:rPr lang="fr-FR" dirty="0" err="1"/>
              <a:t>History</a:t>
            </a:r>
            <a:r>
              <a:rPr lang="fr-FR" dirty="0"/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FB165-EC7B-1DF7-695F-ED5EFB56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38"/>
            <a:ext cx="12192000" cy="4294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1C7278-32CC-7E2E-5059-8B9180210ED4}"/>
              </a:ext>
            </a:extLst>
          </p:cNvPr>
          <p:cNvSpPr/>
          <p:nvPr/>
        </p:nvSpPr>
        <p:spPr>
          <a:xfrm>
            <a:off x="6454019" y="3028770"/>
            <a:ext cx="483810" cy="1740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43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4E884-528A-1385-3BAE-35EE9F74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5" y="0"/>
            <a:ext cx="12027505" cy="807962"/>
          </a:xfrm>
        </p:spPr>
        <p:txBody>
          <a:bodyPr/>
          <a:lstStyle/>
          <a:p>
            <a:pPr algn="ctr"/>
            <a:r>
              <a:rPr lang="fr-FR" dirty="0" err="1"/>
              <a:t>equivalent</a:t>
            </a:r>
            <a:r>
              <a:rPr lang="fr-FR" dirty="0"/>
              <a:t> Direct Link via "</a:t>
            </a:r>
            <a:r>
              <a:rPr lang="fr-FR" dirty="0" err="1"/>
              <a:t>Tracking</a:t>
            </a:r>
            <a:r>
              <a:rPr lang="fr-FR" dirty="0"/>
              <a:t> UI" </a:t>
            </a:r>
            <a:r>
              <a:rPr lang="fr-FR" dirty="0" err="1"/>
              <a:t>column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F7CC7-FEE1-117D-D1E9-666BC2FE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462"/>
            <a:ext cx="12192000" cy="2686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4FB7DD-0071-CEF7-0542-CCC2C01F826C}"/>
              </a:ext>
            </a:extLst>
          </p:cNvPr>
          <p:cNvSpPr/>
          <p:nvPr/>
        </p:nvSpPr>
        <p:spPr>
          <a:xfrm>
            <a:off x="11166325" y="2820610"/>
            <a:ext cx="299962" cy="106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A74B-A8EE-58BA-DB4A-BFE775A6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32" y="3777937"/>
            <a:ext cx="3067316" cy="3017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13268A-51A5-8E7C-E2C9-0A95A63BD904}"/>
              </a:ext>
            </a:extLst>
          </p:cNvPr>
          <p:cNvSpPr/>
          <p:nvPr/>
        </p:nvSpPr>
        <p:spPr>
          <a:xfrm>
            <a:off x="10784114" y="2167467"/>
            <a:ext cx="1407886" cy="1610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D29888-303E-FBD2-B331-9DECF857B214}"/>
              </a:ext>
            </a:extLst>
          </p:cNvPr>
          <p:cNvSpPr/>
          <p:nvPr/>
        </p:nvSpPr>
        <p:spPr>
          <a:xfrm>
            <a:off x="8142532" y="3777937"/>
            <a:ext cx="3023792" cy="30177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6904F0-C6C6-6805-A719-9CD872C9424E}"/>
              </a:ext>
            </a:extLst>
          </p:cNvPr>
          <p:cNvCxnSpPr/>
          <p:nvPr/>
        </p:nvCxnSpPr>
        <p:spPr>
          <a:xfrm flipH="1">
            <a:off x="8142532" y="2167467"/>
            <a:ext cx="2641582" cy="16104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2470C0-CE91-C80F-342A-00310F6977D4}"/>
              </a:ext>
            </a:extLst>
          </p:cNvPr>
          <p:cNvCxnSpPr>
            <a:cxnSpLocks/>
          </p:cNvCxnSpPr>
          <p:nvPr/>
        </p:nvCxnSpPr>
        <p:spPr>
          <a:xfrm flipH="1">
            <a:off x="11166324" y="3775825"/>
            <a:ext cx="1025676" cy="30198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6479FC-94D9-EB15-A978-14E95605F181}"/>
              </a:ext>
            </a:extLst>
          </p:cNvPr>
          <p:cNvSpPr/>
          <p:nvPr/>
        </p:nvSpPr>
        <p:spPr>
          <a:xfrm>
            <a:off x="9216571" y="4368800"/>
            <a:ext cx="1122439" cy="551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D894C4-F73B-AB6E-C13A-6A9DC1B9BE6B}"/>
              </a:ext>
            </a:extLst>
          </p:cNvPr>
          <p:cNvSpPr/>
          <p:nvPr/>
        </p:nvSpPr>
        <p:spPr>
          <a:xfrm>
            <a:off x="9325438" y="4919848"/>
            <a:ext cx="534600" cy="2036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051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A9C2-0DE2-6D9E-D0EB-5AD100FCE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BAA8-4D94-FE19-B494-F9769D2D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3048"/>
          </a:xfrm>
        </p:spPr>
        <p:txBody>
          <a:bodyPr/>
          <a:lstStyle/>
          <a:p>
            <a:pPr algn="ctr"/>
            <a:r>
              <a:rPr lang="fr-FR" dirty="0"/>
              <a:t>Application </a:t>
            </a:r>
            <a:r>
              <a:rPr lang="fr-FR" dirty="0" err="1"/>
              <a:t>History</a:t>
            </a:r>
            <a:r>
              <a:rPr lang="fr-FR" dirty="0"/>
              <a:t>... for type Spark = </a:t>
            </a:r>
            <a:r>
              <a:rPr lang="fr-FR" dirty="0" err="1"/>
              <a:t>SparkUI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url:  /</a:t>
            </a:r>
            <a:r>
              <a:rPr lang="fr-FR" dirty="0" err="1"/>
              <a:t>sparkhistory</a:t>
            </a:r>
            <a:r>
              <a:rPr lang="fr-FR" dirty="0"/>
              <a:t>/application_&lt;&lt;id&gt;&gt;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4164-6353-0EF0-4FC8-EDBE8186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080"/>
            <a:ext cx="12192000" cy="2315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F5275E-F701-8DA6-08E8-10801ED30E88}"/>
              </a:ext>
            </a:extLst>
          </p:cNvPr>
          <p:cNvSpPr/>
          <p:nvPr/>
        </p:nvSpPr>
        <p:spPr>
          <a:xfrm>
            <a:off x="3101218" y="2375626"/>
            <a:ext cx="3081867" cy="2079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8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A4B6-D2D4-120D-BE6C-7B707069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8FDC-391D-5FDC-AFE1-7611829D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/>
              <a:t>Click on Application &gt; </a:t>
            </a:r>
            <a:r>
              <a:rPr lang="fr-FR" dirty="0" err="1"/>
              <a:t>Attempt</a:t>
            </a:r>
            <a:r>
              <a:rPr lang="fr-FR" dirty="0"/>
              <a:t> &gt; "logs"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3CDB1-AAF0-0CD2-1F8C-57D035DF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495"/>
            <a:ext cx="10653485" cy="54027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ACB3A8-EE43-D912-ECC5-F15828D74848}"/>
              </a:ext>
            </a:extLst>
          </p:cNvPr>
          <p:cNvSpPr/>
          <p:nvPr/>
        </p:nvSpPr>
        <p:spPr>
          <a:xfrm>
            <a:off x="8374743" y="6357379"/>
            <a:ext cx="425752" cy="159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36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DFFD9-7C1C-89E0-CB26-7675046C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3870-1985-6902-70AA-7DC0C714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6A8A2-E076-E5D9-8412-3A8CE99E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966944"/>
            <a:ext cx="9909673" cy="58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9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E54B-5DB2-075D-BF8C-FBA9F4DF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102219" cy="1006324"/>
          </a:xfrm>
        </p:spPr>
        <p:txBody>
          <a:bodyPr/>
          <a:lstStyle/>
          <a:p>
            <a:pPr algn="ctr"/>
            <a:r>
              <a:rPr lang="fr-FR" dirty="0"/>
              <a:t>logs ... </a:t>
            </a:r>
            <a:r>
              <a:rPr lang="fr-FR" dirty="0" err="1"/>
              <a:t>summary</a:t>
            </a:r>
            <a:r>
              <a:rPr lang="fr-FR" dirty="0"/>
              <a:t> "</a:t>
            </a:r>
            <a:r>
              <a:rPr lang="fr-FR" dirty="0" err="1"/>
              <a:t>stdout</a:t>
            </a:r>
            <a:r>
              <a:rPr lang="fr-FR" dirty="0"/>
              <a:t>", "</a:t>
            </a:r>
            <a:r>
              <a:rPr lang="fr-FR" dirty="0" err="1"/>
              <a:t>stderr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709FF-060D-5907-93B3-6C13BE670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23" y="1141219"/>
            <a:ext cx="9506280" cy="5560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32E17C-5B9F-8999-D9DA-6BFD24832D79}"/>
              </a:ext>
            </a:extLst>
          </p:cNvPr>
          <p:cNvSpPr/>
          <p:nvPr/>
        </p:nvSpPr>
        <p:spPr>
          <a:xfrm>
            <a:off x="1780418" y="3193265"/>
            <a:ext cx="938591" cy="1837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1C0D3-50C5-27DD-86AF-447F98E8FBE6}"/>
              </a:ext>
            </a:extLst>
          </p:cNvPr>
          <p:cNvSpPr/>
          <p:nvPr/>
        </p:nvSpPr>
        <p:spPr>
          <a:xfrm>
            <a:off x="1814286" y="6299322"/>
            <a:ext cx="832152" cy="13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BDB63-8422-9559-2973-5B215F82EC01}"/>
              </a:ext>
            </a:extLst>
          </p:cNvPr>
          <p:cNvSpPr/>
          <p:nvPr/>
        </p:nvSpPr>
        <p:spPr>
          <a:xfrm>
            <a:off x="3507619" y="3512458"/>
            <a:ext cx="338667" cy="2370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F20CC-FF30-856D-4EB9-962115C06C20}"/>
              </a:ext>
            </a:extLst>
          </p:cNvPr>
          <p:cNvSpPr/>
          <p:nvPr/>
        </p:nvSpPr>
        <p:spPr>
          <a:xfrm>
            <a:off x="1780419" y="3565676"/>
            <a:ext cx="2786744" cy="13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089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17A32-CE3A-C6A2-CF40-41A2CF24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94B-BA1E-D318-B5EB-BD4731DE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/>
              <a:t>Click on </a:t>
            </a:r>
            <a:r>
              <a:rPr lang="fr-FR" dirty="0" err="1"/>
              <a:t>stderr</a:t>
            </a:r>
            <a:r>
              <a:rPr lang="fr-FR" dirty="0"/>
              <a:t> </a:t>
            </a:r>
            <a:r>
              <a:rPr lang="fr-FR" dirty="0" err="1"/>
              <a:t>details</a:t>
            </a:r>
            <a:r>
              <a:rPr lang="fr-FR" dirty="0"/>
              <a:t> "</a:t>
            </a:r>
            <a:r>
              <a:rPr lang="fr-FR" dirty="0" err="1"/>
              <a:t>here</a:t>
            </a:r>
            <a:r>
              <a:rPr lang="fr-FR" dirty="0"/>
              <a:t>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527A-1BCD-E6F3-8CD1-8F583186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05" y="778933"/>
            <a:ext cx="10341014" cy="60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54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5B5A-C427-E72D-89FD-80D2BFAE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5366-D546-F8BD-A39C-E2A99416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1752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"Save As..."  </a:t>
            </a:r>
            <a:r>
              <a:rPr lang="fr-FR" dirty="0" err="1"/>
              <a:t>instead</a:t>
            </a:r>
            <a:r>
              <a:rPr lang="fr-FR" dirty="0"/>
              <a:t> of click "</a:t>
            </a:r>
            <a:r>
              <a:rPr lang="fr-FR" dirty="0" err="1"/>
              <a:t>here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untruncated</a:t>
            </a:r>
            <a:r>
              <a:rPr lang="fr-FR" dirty="0"/>
              <a:t> (10 </a:t>
            </a:r>
            <a:r>
              <a:rPr lang="fr-FR" dirty="0" err="1"/>
              <a:t>Mega</a:t>
            </a:r>
            <a:r>
              <a:rPr lang="fr-FR" dirty="0"/>
              <a:t>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0EA9C-4BB1-B475-8480-E23F2B45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2019178"/>
            <a:ext cx="7399661" cy="2819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5C9615-6857-B634-BD39-8569931472B8}"/>
              </a:ext>
            </a:extLst>
          </p:cNvPr>
          <p:cNvSpPr/>
          <p:nvPr/>
        </p:nvSpPr>
        <p:spPr>
          <a:xfrm>
            <a:off x="4504265" y="2404656"/>
            <a:ext cx="358021" cy="1788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9FDC5-ED45-6A10-FF16-5163CC505F1E}"/>
              </a:ext>
            </a:extLst>
          </p:cNvPr>
          <p:cNvSpPr/>
          <p:nvPr/>
        </p:nvSpPr>
        <p:spPr>
          <a:xfrm>
            <a:off x="4683275" y="3592346"/>
            <a:ext cx="1136954" cy="311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589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B561-8A79-5A83-E0F4-1F94B93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852E-F2F7-DCDA-3A68-CBB49D27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Cilck</a:t>
            </a:r>
            <a:r>
              <a:rPr lang="fr-FR" dirty="0"/>
              <a:t> on Application &gt; </a:t>
            </a:r>
            <a:r>
              <a:rPr lang="fr-FR" dirty="0" err="1"/>
              <a:t>Attempt</a:t>
            </a:r>
            <a:r>
              <a:rPr lang="fr-FR" dirty="0"/>
              <a:t> &gt; "</a:t>
            </a:r>
            <a:r>
              <a:rPr lang="fr-FR" dirty="0" err="1"/>
              <a:t>node</a:t>
            </a:r>
            <a:r>
              <a:rPr lang="fr-FR" dirty="0"/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71147-8D61-95BA-C938-E3219E5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38" y="1383818"/>
            <a:ext cx="10653485" cy="54027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7E100-9B97-B660-DDC7-A554C5183810}"/>
              </a:ext>
            </a:extLst>
          </p:cNvPr>
          <p:cNvSpPr/>
          <p:nvPr/>
        </p:nvSpPr>
        <p:spPr>
          <a:xfrm>
            <a:off x="5116286" y="6352542"/>
            <a:ext cx="2798838" cy="280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79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529E0-B4AF-2EA8-F586-4A4EDBCB4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8E23-6979-AA17-B244-B8456503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3"/>
          </a:xfrm>
        </p:spPr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NodeManager</a:t>
            </a:r>
            <a:r>
              <a:rPr lang="fr-FR" dirty="0"/>
              <a:t>  "wn1"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8A653-AB9F-91B2-32A0-6A770C13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202"/>
            <a:ext cx="12192000" cy="31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28D4-2A75-7BC2-B5C3-D3601DF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192D-B884-31FF-357C-41C1249E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369181"/>
          </a:xfrm>
        </p:spPr>
        <p:txBody>
          <a:bodyPr/>
          <a:lstStyle/>
          <a:p>
            <a:pPr algn="ctr"/>
            <a:r>
              <a:rPr lang="fr-FR" dirty="0"/>
              <a:t>Select </a:t>
            </a:r>
            <a:r>
              <a:rPr lang="fr-FR" dirty="0" err="1"/>
              <a:t>HDInsight</a:t>
            </a:r>
            <a:r>
              <a:rPr lang="fr-FR" dirty="0"/>
              <a:t>, click "</a:t>
            </a:r>
            <a:r>
              <a:rPr lang="fr-FR" dirty="0" err="1"/>
              <a:t>Register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wait</a:t>
            </a:r>
            <a:r>
              <a:rPr lang="fr-FR" dirty="0"/>
              <a:t> few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81CF9-6B80-BBA2-A64E-EB237E33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7" y="1609567"/>
            <a:ext cx="10802286" cy="3638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4E9AF-C22D-89BC-AF21-88324AA56201}"/>
              </a:ext>
            </a:extLst>
          </p:cNvPr>
          <p:cNvSpPr/>
          <p:nvPr/>
        </p:nvSpPr>
        <p:spPr>
          <a:xfrm>
            <a:off x="6816874" y="3868057"/>
            <a:ext cx="899887" cy="249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E234C-822F-84FF-AA33-168C69781763}"/>
              </a:ext>
            </a:extLst>
          </p:cNvPr>
          <p:cNvSpPr/>
          <p:nvPr/>
        </p:nvSpPr>
        <p:spPr>
          <a:xfrm>
            <a:off x="3369732" y="2941562"/>
            <a:ext cx="650726" cy="268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EA913-5CA4-18A4-52E9-39B2667FCE8C}"/>
              </a:ext>
            </a:extLst>
          </p:cNvPr>
          <p:cNvSpPr/>
          <p:nvPr/>
        </p:nvSpPr>
        <p:spPr>
          <a:xfrm>
            <a:off x="3819674" y="3843416"/>
            <a:ext cx="1332897" cy="249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977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01-ACF4-974A-5892-68675C70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7314"/>
          </a:xfrm>
        </p:spPr>
        <p:txBody>
          <a:bodyPr/>
          <a:lstStyle/>
          <a:p>
            <a:pPr algn="ctr"/>
            <a:r>
              <a:rPr lang="fr-FR" dirty="0"/>
              <a:t>click on "</a:t>
            </a:r>
            <a:r>
              <a:rPr lang="fr-FR" dirty="0" err="1"/>
              <a:t>Scheduler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9A33D-E6FB-5994-8E5B-295769CD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80" y="1394581"/>
            <a:ext cx="5259195" cy="3944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CA2EF3-DAE3-7A70-1693-257187307C58}"/>
              </a:ext>
            </a:extLst>
          </p:cNvPr>
          <p:cNvSpPr/>
          <p:nvPr/>
        </p:nvSpPr>
        <p:spPr>
          <a:xfrm>
            <a:off x="3139923" y="4344732"/>
            <a:ext cx="1355875" cy="280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751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6A79-D765-F910-DD5E-B2FE9C6F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904"/>
          </a:xfrm>
        </p:spPr>
        <p:txBody>
          <a:bodyPr/>
          <a:lstStyle/>
          <a:p>
            <a:pPr algn="ctr"/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Scheduler</a:t>
            </a:r>
            <a:r>
              <a:rPr lang="fr-FR" dirty="0"/>
              <a:t>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B3207-FBA7-2C11-1231-0B69D536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133"/>
            <a:ext cx="12192000" cy="4678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F8F382-B0D8-9B60-B4DC-5EA6D46A08E9}"/>
              </a:ext>
            </a:extLst>
          </p:cNvPr>
          <p:cNvSpPr/>
          <p:nvPr/>
        </p:nvSpPr>
        <p:spPr>
          <a:xfrm>
            <a:off x="793447" y="2820732"/>
            <a:ext cx="10101943" cy="362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602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B57E-7C20-9448-5F56-FE1E48B3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2"/>
          </a:xfrm>
        </p:spPr>
        <p:txBody>
          <a:bodyPr/>
          <a:lstStyle/>
          <a:p>
            <a:pPr algn="ctr"/>
            <a:r>
              <a:rPr lang="fr-FR" dirty="0"/>
              <a:t>(Admin) Edit </a:t>
            </a:r>
            <a:r>
              <a:rPr lang="fr-FR" dirty="0" err="1"/>
              <a:t>Yarn</a:t>
            </a:r>
            <a:r>
              <a:rPr lang="fr-FR" dirty="0"/>
              <a:t>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8789C-9FA3-2199-6C75-0A929F3E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0" y="909563"/>
            <a:ext cx="11884859" cy="552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741489-FFE8-F9E5-52FD-73B8ED1A41CA}"/>
              </a:ext>
            </a:extLst>
          </p:cNvPr>
          <p:cNvSpPr/>
          <p:nvPr/>
        </p:nvSpPr>
        <p:spPr>
          <a:xfrm>
            <a:off x="10726057" y="986973"/>
            <a:ext cx="261257" cy="338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ECEFE-A72F-31FA-EC31-FF16136B9201}"/>
              </a:ext>
            </a:extLst>
          </p:cNvPr>
          <p:cNvSpPr/>
          <p:nvPr/>
        </p:nvSpPr>
        <p:spPr>
          <a:xfrm>
            <a:off x="9850362" y="1867751"/>
            <a:ext cx="1089781" cy="1545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08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6D8E4A-D8C6-41E4-ECFF-279C8AA4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" y="1761980"/>
            <a:ext cx="11240474" cy="3334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BCAAB-444B-647B-FB9D-DB6BFAB2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931485"/>
          </a:xfrm>
        </p:spPr>
        <p:txBody>
          <a:bodyPr/>
          <a:lstStyle/>
          <a:p>
            <a:pPr algn="ctr"/>
            <a:r>
              <a:rPr lang="fr-FR" dirty="0" err="1"/>
              <a:t>filter</a:t>
            </a:r>
            <a:r>
              <a:rPr lang="fr-FR" dirty="0"/>
              <a:t> "FINISHED" 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9897A-59C9-DB0C-1C96-23F3CB9AAFA0}"/>
              </a:ext>
            </a:extLst>
          </p:cNvPr>
          <p:cNvSpPr/>
          <p:nvPr/>
        </p:nvSpPr>
        <p:spPr>
          <a:xfrm>
            <a:off x="838200" y="3527096"/>
            <a:ext cx="522515" cy="1498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08A7A-CBB9-E2BB-D489-1314F4C52418}"/>
              </a:ext>
            </a:extLst>
          </p:cNvPr>
          <p:cNvSpPr/>
          <p:nvPr/>
        </p:nvSpPr>
        <p:spPr>
          <a:xfrm>
            <a:off x="9613295" y="4325380"/>
            <a:ext cx="556382" cy="4159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009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63A0-EA9C-4E93-E54F-177B1CA9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A2B2-DFE0-E29A-0825-615F6AAF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931485"/>
          </a:xfrm>
        </p:spPr>
        <p:txBody>
          <a:bodyPr/>
          <a:lstStyle/>
          <a:p>
            <a:pPr algn="ctr"/>
            <a:r>
              <a:rPr lang="fr-FR" dirty="0" err="1"/>
              <a:t>filter</a:t>
            </a:r>
            <a:r>
              <a:rPr lang="fr-FR" dirty="0"/>
              <a:t> "RUNNING"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76C3C-6FD5-F0D7-2667-78487F48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" y="2234433"/>
            <a:ext cx="11259526" cy="3734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F96B2A-D5BB-BC13-9742-90FB40569533}"/>
              </a:ext>
            </a:extLst>
          </p:cNvPr>
          <p:cNvSpPr/>
          <p:nvPr/>
        </p:nvSpPr>
        <p:spPr>
          <a:xfrm>
            <a:off x="764418" y="3904467"/>
            <a:ext cx="522515" cy="1498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15958-5865-B990-3488-BBCD65D57EE0}"/>
              </a:ext>
            </a:extLst>
          </p:cNvPr>
          <p:cNvSpPr/>
          <p:nvPr/>
        </p:nvSpPr>
        <p:spPr>
          <a:xfrm>
            <a:off x="9192381" y="4780161"/>
            <a:ext cx="556382" cy="880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632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2390-E949-46F1-D809-40AD3A89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C444-1BEA-F551-40E1-3A7C4DE2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229"/>
          </a:xfrm>
        </p:spPr>
        <p:txBody>
          <a:bodyPr/>
          <a:lstStyle/>
          <a:p>
            <a:pPr algn="ctr"/>
            <a:r>
              <a:rPr lang="fr-FR" dirty="0"/>
              <a:t>click a RUNNING  </a:t>
            </a:r>
            <a:r>
              <a:rPr lang="fr-FR" dirty="0" err="1"/>
              <a:t>Yarn</a:t>
            </a:r>
            <a:r>
              <a:rPr lang="fr-FR" dirty="0"/>
              <a:t>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0329A-437E-F38E-8E3B-C62C24D3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6" y="809398"/>
            <a:ext cx="10478408" cy="5239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EE0180-FC46-F4CC-C425-F3AE5734EE12}"/>
              </a:ext>
            </a:extLst>
          </p:cNvPr>
          <p:cNvSpPr/>
          <p:nvPr/>
        </p:nvSpPr>
        <p:spPr>
          <a:xfrm>
            <a:off x="2075541" y="1422524"/>
            <a:ext cx="803126" cy="178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613F9-2ACE-1415-069C-6EF69532C55C}"/>
              </a:ext>
            </a:extLst>
          </p:cNvPr>
          <p:cNvSpPr/>
          <p:nvPr/>
        </p:nvSpPr>
        <p:spPr>
          <a:xfrm>
            <a:off x="4487330" y="2324829"/>
            <a:ext cx="1032937" cy="137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2810F9-2DCC-687E-5FF0-961133F0B207}"/>
              </a:ext>
            </a:extLst>
          </p:cNvPr>
          <p:cNvSpPr/>
          <p:nvPr/>
        </p:nvSpPr>
        <p:spPr>
          <a:xfrm>
            <a:off x="5579531" y="2324829"/>
            <a:ext cx="2500088" cy="137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448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3D24-77D7-821D-2B44-2E74ACCA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228"/>
          </a:xfrm>
        </p:spPr>
        <p:txBody>
          <a:bodyPr/>
          <a:lstStyle/>
          <a:p>
            <a:pPr algn="ctr"/>
            <a:r>
              <a:rPr lang="fr-FR" dirty="0"/>
              <a:t>RUNNING Application &gt; </a:t>
            </a:r>
            <a:r>
              <a:rPr lang="fr-FR" dirty="0" err="1"/>
              <a:t>Attempt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8605F-2EBD-46D5-F5F1-F1A12F51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363"/>
            <a:ext cx="11838696" cy="4313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78534-D863-A7B4-A6C6-4EB82598BF94}"/>
              </a:ext>
            </a:extLst>
          </p:cNvPr>
          <p:cNvSpPr/>
          <p:nvPr/>
        </p:nvSpPr>
        <p:spPr>
          <a:xfrm>
            <a:off x="6477969" y="2576437"/>
            <a:ext cx="2740574" cy="156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F6FB7-56B7-F593-8866-9023747D3B64}"/>
              </a:ext>
            </a:extLst>
          </p:cNvPr>
          <p:cNvSpPr/>
          <p:nvPr/>
        </p:nvSpPr>
        <p:spPr>
          <a:xfrm>
            <a:off x="6477969" y="2828228"/>
            <a:ext cx="1617453" cy="156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0F9D7-4975-EA8E-DE9A-5966B93A8284}"/>
              </a:ext>
            </a:extLst>
          </p:cNvPr>
          <p:cNvSpPr/>
          <p:nvPr/>
        </p:nvSpPr>
        <p:spPr>
          <a:xfrm>
            <a:off x="1317904" y="5248156"/>
            <a:ext cx="2026613" cy="158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325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BEE40-BAAA-8A08-E38E-D9EC7354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91D-777C-6936-AE2E-E935FD76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3096039"/>
          </a:xfrm>
        </p:spPr>
        <p:txBody>
          <a:bodyPr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Applications are </a:t>
            </a:r>
            <a:r>
              <a:rPr lang="fr-FR" dirty="0" err="1"/>
              <a:t>still</a:t>
            </a:r>
            <a:r>
              <a:rPr lang="fr-FR" dirty="0"/>
              <a:t> running</a:t>
            </a:r>
            <a:br>
              <a:rPr lang="fr-FR" dirty="0"/>
            </a:br>
            <a:r>
              <a:rPr lang="fr-FR" dirty="0"/>
              <a:t>=&gt; "/proxy" </a:t>
            </a:r>
            <a:r>
              <a:rPr lang="fr-FR" dirty="0" err="1"/>
              <a:t>redirect</a:t>
            </a:r>
            <a:r>
              <a:rPr lang="fr-FR" dirty="0"/>
              <a:t> to real process </a:t>
            </a:r>
            <a:br>
              <a:rPr lang="fr-FR" dirty="0"/>
            </a:br>
            <a:r>
              <a:rPr lang="fr-FR" dirty="0" err="1"/>
              <a:t>instead</a:t>
            </a:r>
            <a:r>
              <a:rPr lang="fr-FR" dirty="0"/>
              <a:t> of "</a:t>
            </a:r>
            <a:r>
              <a:rPr lang="fr-FR" dirty="0" err="1"/>
              <a:t>History</a:t>
            </a:r>
            <a:r>
              <a:rPr lang="fr-FR" dirty="0"/>
              <a:t>" server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url: /</a:t>
            </a:r>
            <a:r>
              <a:rPr lang="fr-FR" dirty="0" err="1"/>
              <a:t>yarnui</a:t>
            </a:r>
            <a:r>
              <a:rPr lang="fr-FR" dirty="0"/>
              <a:t>/</a:t>
            </a:r>
            <a:r>
              <a:rPr lang="fr-FR" dirty="0" err="1"/>
              <a:t>hn</a:t>
            </a:r>
            <a:r>
              <a:rPr lang="fr-FR" dirty="0"/>
              <a:t>/proxy/application_&lt;&lt;id&gt;&gt;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561C3-97DF-CAC5-849C-60B39916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66" y="3618571"/>
            <a:ext cx="8554191" cy="2324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BB765B-D8D1-CB9B-49FA-6B59ABF9E5D1}"/>
              </a:ext>
            </a:extLst>
          </p:cNvPr>
          <p:cNvSpPr/>
          <p:nvPr/>
        </p:nvSpPr>
        <p:spPr>
          <a:xfrm>
            <a:off x="5180913" y="3734346"/>
            <a:ext cx="3197774" cy="2164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960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4EE5-06CF-42BE-7C6E-B6B12126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EF3C-DD32-348F-7499-0D30AF9E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009"/>
          </a:xfrm>
        </p:spPr>
        <p:txBody>
          <a:bodyPr/>
          <a:lstStyle/>
          <a:p>
            <a:pPr algn="ctr"/>
            <a:r>
              <a:rPr lang="fr-FR" dirty="0"/>
              <a:t>RUNNING Application &gt; AM Master &gt;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BA1F-AB8B-BC94-214A-2ADBF1DE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2224323"/>
            <a:ext cx="11011854" cy="25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9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B46E-C0AA-88CD-4447-69F37A36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Container &gt;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B9C4B-2021-F396-AE13-E743F6C8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0" y="2482133"/>
            <a:ext cx="10954699" cy="18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0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FC3F-3877-AC18-71AA-3E2919D6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CD21-9C54-8D86-085D-612915A3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Create</a:t>
            </a:r>
            <a:r>
              <a:rPr lang="fr-FR" dirty="0"/>
              <a:t> Resource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5DE49-CCDA-D42C-3D8B-2974DEE1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88" y="919238"/>
            <a:ext cx="7132938" cy="5799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2718D-AC6E-D209-BDA1-F5993CF7A933}"/>
              </a:ext>
            </a:extLst>
          </p:cNvPr>
          <p:cNvSpPr/>
          <p:nvPr/>
        </p:nvSpPr>
        <p:spPr>
          <a:xfrm>
            <a:off x="3045579" y="4093028"/>
            <a:ext cx="1115182" cy="234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F773A-2117-ED14-A1FE-54960463640C}"/>
              </a:ext>
            </a:extLst>
          </p:cNvPr>
          <p:cNvSpPr/>
          <p:nvPr/>
        </p:nvSpPr>
        <p:spPr>
          <a:xfrm>
            <a:off x="5021941" y="4327676"/>
            <a:ext cx="730554" cy="181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A4FF9-7551-D644-D2D2-3E1BE4049D18}"/>
              </a:ext>
            </a:extLst>
          </p:cNvPr>
          <p:cNvSpPr/>
          <p:nvPr/>
        </p:nvSpPr>
        <p:spPr>
          <a:xfrm>
            <a:off x="5203369" y="5523117"/>
            <a:ext cx="1139374" cy="30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938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AF9B-90DE-9BD1-7817-5D8EFBD3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09" y="394154"/>
            <a:ext cx="10515600" cy="3123141"/>
          </a:xfrm>
        </p:spPr>
        <p:txBody>
          <a:bodyPr/>
          <a:lstStyle/>
          <a:p>
            <a:r>
              <a:rPr lang="fr-FR" dirty="0"/>
              <a:t>UI </a:t>
            </a:r>
            <a:r>
              <a:rPr lang="fr-FR" dirty="0" err="1"/>
              <a:t>Experience</a:t>
            </a:r>
            <a:r>
              <a:rPr lang="fr-FR" dirty="0"/>
              <a:t> for </a:t>
            </a:r>
            <a:r>
              <a:rPr lang="fr-FR" dirty="0" err="1"/>
              <a:t>browsing</a:t>
            </a:r>
            <a:r>
              <a:rPr lang="fr-FR" dirty="0"/>
              <a:t> Log in </a:t>
            </a:r>
            <a:r>
              <a:rPr lang="fr-FR" dirty="0" err="1"/>
              <a:t>Yarn</a:t>
            </a:r>
            <a:r>
              <a:rPr lang="fr-FR" dirty="0"/>
              <a:t> ...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 and not </a:t>
            </a:r>
            <a:r>
              <a:rPr lang="fr-FR" dirty="0" err="1"/>
              <a:t>Search</a:t>
            </a:r>
            <a:r>
              <a:rPr lang="fr-FR" dirty="0"/>
              <a:t> by </a:t>
            </a:r>
            <a:r>
              <a:rPr lang="fr-FR" dirty="0" err="1"/>
              <a:t>Text</a:t>
            </a:r>
            <a:r>
              <a:rPr lang="fr-FR" dirty="0"/>
              <a:t> or </a:t>
            </a:r>
            <a:r>
              <a:rPr lang="fr-FR" dirty="0" err="1"/>
              <a:t>Regexp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selection</a:t>
            </a:r>
            <a:r>
              <a:rPr lang="fr-FR" dirty="0"/>
              <a:t> by Time Range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nothing</a:t>
            </a:r>
            <a:r>
              <a:rPr lang="fr-FR" dirty="0"/>
              <a:t>)</a:t>
            </a:r>
          </a:p>
        </p:txBody>
      </p:sp>
      <p:pic>
        <p:nvPicPr>
          <p:cNvPr id="1026" name="Picture 2" descr="11 400+ Soupir Photos, taleaux et ...">
            <a:extLst>
              <a:ext uri="{FF2B5EF4-FFF2-40B4-BE49-F238E27FC236}">
                <a16:creationId xmlns:a16="http://schemas.microsoft.com/office/drawing/2014/main" id="{35849772-6119-9367-74F2-2747943E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15" y="3429000"/>
            <a:ext cx="3908274" cy="27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02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C7A4-72F1-831A-8244-924038DF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0" y="2825447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Oozie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67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9F6E-1079-B651-731A-96BFAE48A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3375-94B6-8E7A-FE86-262685FB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Oozie</a:t>
            </a:r>
            <a:r>
              <a:rPr lang="fr-FR" dirty="0"/>
              <a:t> &gt;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1B48-3BE9-AEC8-E958-D4E3EC6A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488"/>
            <a:ext cx="12192000" cy="48564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8C66FE-44E5-4BDF-42AB-4DCB53B0141D}"/>
              </a:ext>
            </a:extLst>
          </p:cNvPr>
          <p:cNvSpPr/>
          <p:nvPr/>
        </p:nvSpPr>
        <p:spPr>
          <a:xfrm>
            <a:off x="0" y="3538485"/>
            <a:ext cx="1814286" cy="356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827759-9810-608A-E918-2C135D9D40FD}"/>
              </a:ext>
            </a:extLst>
          </p:cNvPr>
          <p:cNvSpPr/>
          <p:nvPr/>
        </p:nvSpPr>
        <p:spPr>
          <a:xfrm>
            <a:off x="2102152" y="1750809"/>
            <a:ext cx="786191" cy="356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41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D7A3B-D089-F379-C77A-0A018B75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365D-11CA-47F9-5F45-D1D8DC4B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</a:t>
            </a:r>
            <a:r>
              <a:rPr lang="fr-FR" dirty="0" err="1"/>
              <a:t>Oozie</a:t>
            </a:r>
            <a:r>
              <a:rPr lang="fr-FR" dirty="0"/>
              <a:t> &gt; Quick Link "</a:t>
            </a:r>
            <a:r>
              <a:rPr lang="fr-FR" dirty="0" err="1"/>
              <a:t>Oozie</a:t>
            </a:r>
            <a:r>
              <a:rPr lang="fr-FR" dirty="0"/>
              <a:t> Web UI"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77725-D8AB-BB90-E935-5C999C27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488"/>
            <a:ext cx="12192000" cy="48564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7CCB3-3635-CBD2-9707-DFB91FE756A7}"/>
              </a:ext>
            </a:extLst>
          </p:cNvPr>
          <p:cNvSpPr/>
          <p:nvPr/>
        </p:nvSpPr>
        <p:spPr>
          <a:xfrm>
            <a:off x="10363200" y="3051629"/>
            <a:ext cx="783772" cy="223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571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0BAA-433A-B772-50CF-A6089EFE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F7EE-10B3-8772-253C-F7EABC76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27D24-CF20-C6EE-DDD9-C9EC40E4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5" y="1127276"/>
            <a:ext cx="11284194" cy="48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5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0D51-832E-C57C-2C2F-FE885560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801"/>
            <a:ext cx="10515600" cy="2174875"/>
          </a:xfrm>
        </p:spPr>
        <p:txBody>
          <a:bodyPr/>
          <a:lstStyle/>
          <a:p>
            <a:pPr algn="ctr"/>
            <a:r>
              <a:rPr lang="fr-FR" dirty="0" err="1"/>
              <a:t>Oozie</a:t>
            </a:r>
            <a:r>
              <a:rPr lang="fr-FR" dirty="0"/>
              <a:t> .. no job </a:t>
            </a:r>
            <a:r>
              <a:rPr lang="fr-FR" dirty="0" err="1"/>
              <a:t>launched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,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need</a:t>
            </a:r>
            <a:r>
              <a:rPr lang="fr-FR" dirty="0"/>
              <a:t> "workflow.xml" file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submit</a:t>
            </a:r>
            <a:r>
              <a:rPr lang="fr-FR" dirty="0"/>
              <a:t>  (not </a:t>
            </a:r>
            <a:r>
              <a:rPr lang="fr-FR" dirty="0" err="1"/>
              <a:t>from</a:t>
            </a:r>
            <a:r>
              <a:rPr lang="fr-FR" dirty="0"/>
              <a:t> UI !)</a:t>
            </a:r>
          </a:p>
        </p:txBody>
      </p:sp>
    </p:spTree>
    <p:extLst>
      <p:ext uri="{BB962C8B-B14F-4D97-AF65-F5344CB8AC3E}">
        <p14:creationId xmlns:p14="http://schemas.microsoft.com/office/powerpoint/2010/main" val="27901613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9BA2-140B-74F3-BB11-67730CB3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16A3-178C-F8C8-543C-D0E21854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48" y="3004457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Spark</a:t>
            </a:r>
          </a:p>
        </p:txBody>
      </p:sp>
    </p:spTree>
    <p:extLst>
      <p:ext uri="{BB962C8B-B14F-4D97-AF65-F5344CB8AC3E}">
        <p14:creationId xmlns:p14="http://schemas.microsoft.com/office/powerpoint/2010/main" val="23854853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3CDF2-454C-E68B-5DE6-B9E7FCC4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C8D3-C97C-E205-381B-9FDDF112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Spark &gt;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A780A-A890-20E3-F950-4C800B41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1" y="1240814"/>
            <a:ext cx="11495314" cy="4585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E8848-8974-C532-CBC9-EAF01D7B505B}"/>
              </a:ext>
            </a:extLst>
          </p:cNvPr>
          <p:cNvSpPr/>
          <p:nvPr/>
        </p:nvSpPr>
        <p:spPr>
          <a:xfrm>
            <a:off x="333828" y="4578675"/>
            <a:ext cx="1814286" cy="356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019BD4-8A8B-92AE-84BA-949D7CBF69F3}"/>
              </a:ext>
            </a:extLst>
          </p:cNvPr>
          <p:cNvSpPr/>
          <p:nvPr/>
        </p:nvSpPr>
        <p:spPr>
          <a:xfrm>
            <a:off x="2319866" y="1712104"/>
            <a:ext cx="791029" cy="356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871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118B-6904-BD1C-421F-1B25FC76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A2E7-08C2-FB74-8BA1-ACC96455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5314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Spark &gt; Quick Link </a:t>
            </a:r>
            <a:br>
              <a:rPr lang="fr-FR" dirty="0"/>
            </a:br>
            <a:r>
              <a:rPr lang="fr-FR" dirty="0"/>
              <a:t>&gt; "Spark </a:t>
            </a:r>
            <a:r>
              <a:rPr lang="fr-FR" dirty="0" err="1"/>
              <a:t>History</a:t>
            </a:r>
            <a:r>
              <a:rPr lang="fr-FR" dirty="0"/>
              <a:t> Server UI"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DFB9D-9287-FB63-B1EE-022E803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1" y="1240814"/>
            <a:ext cx="11495314" cy="4585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E86B6-41A8-CF22-D8D2-72C65D076ACD}"/>
              </a:ext>
            </a:extLst>
          </p:cNvPr>
          <p:cNvSpPr/>
          <p:nvPr/>
        </p:nvSpPr>
        <p:spPr>
          <a:xfrm>
            <a:off x="9939866" y="2539418"/>
            <a:ext cx="1139372" cy="237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9583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AE9F-855B-6EE9-F809-830B1F62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5B7C-3B2B-DA19-BACA-3A419EC4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8857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History</a:t>
            </a:r>
            <a:r>
              <a:rPr lang="fr-FR" dirty="0"/>
              <a:t> Server</a:t>
            </a:r>
            <a:br>
              <a:rPr lang="fr-FR" dirty="0"/>
            </a:br>
            <a:r>
              <a:rPr lang="fr-FR" dirty="0"/>
              <a:t>url :  /</a:t>
            </a:r>
            <a:r>
              <a:rPr lang="fr-FR" dirty="0" err="1"/>
              <a:t>sparkhistory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5F958-F4E3-53B8-116B-0C890D33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126"/>
            <a:ext cx="12192000" cy="31897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B1F1-E5A9-6937-FF8E-D28EE8AB2EF1}"/>
              </a:ext>
            </a:extLst>
          </p:cNvPr>
          <p:cNvSpPr/>
          <p:nvPr/>
        </p:nvSpPr>
        <p:spPr>
          <a:xfrm>
            <a:off x="1052285" y="4087608"/>
            <a:ext cx="1744134" cy="218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05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62083-74F6-8643-9CD4-BCDF8AF2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E96A-1D47-4378-C248-542492FE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8853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HDI - </a:t>
            </a:r>
            <a:r>
              <a:rPr lang="fr-FR" dirty="0" err="1"/>
              <a:t>Choose</a:t>
            </a:r>
            <a:r>
              <a:rPr lang="fr-FR" dirty="0"/>
              <a:t> Cluster Type (=&gt; Spark)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646BA-B73A-77C5-8E89-72217B07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70"/>
            <a:ext cx="12192000" cy="51241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55BE50-2CDD-354F-3E00-B49AC24684AC}"/>
              </a:ext>
            </a:extLst>
          </p:cNvPr>
          <p:cNvSpPr/>
          <p:nvPr/>
        </p:nvSpPr>
        <p:spPr>
          <a:xfrm>
            <a:off x="2196494" y="4388152"/>
            <a:ext cx="977295" cy="256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6CFD57-371E-A7A4-FD60-57F0BA14FB03}"/>
              </a:ext>
            </a:extLst>
          </p:cNvPr>
          <p:cNvSpPr/>
          <p:nvPr/>
        </p:nvSpPr>
        <p:spPr>
          <a:xfrm>
            <a:off x="50799" y="4390571"/>
            <a:ext cx="977295" cy="256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A628C-F531-D8E0-4DCA-89213345ACE5}"/>
              </a:ext>
            </a:extLst>
          </p:cNvPr>
          <p:cNvSpPr/>
          <p:nvPr/>
        </p:nvSpPr>
        <p:spPr>
          <a:xfrm>
            <a:off x="7537751" y="2704495"/>
            <a:ext cx="4596192" cy="62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469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E673-B8BC-A6DD-A70B-A1FB6F9A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33562"/>
          </a:xfrm>
        </p:spPr>
        <p:txBody>
          <a:bodyPr/>
          <a:lstStyle/>
          <a:p>
            <a:pPr algn="ctr"/>
            <a:r>
              <a:rPr lang="fr-FR" dirty="0"/>
              <a:t>Click on </a:t>
            </a:r>
            <a:r>
              <a:rPr lang="fr-FR" dirty="0" err="1"/>
              <a:t>SparkHistory</a:t>
            </a:r>
            <a:r>
              <a:rPr lang="fr-FR" dirty="0"/>
              <a:t> &gt; Application 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see</a:t>
            </a:r>
            <a:r>
              <a:rPr lang="fr-FR" dirty="0"/>
              <a:t> Spark UI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same</a:t>
            </a:r>
            <a:r>
              <a:rPr lang="fr-FR" dirty="0"/>
              <a:t> URL as Tracker URL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Yarn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D8FB0-F7FB-FDFA-988F-8B92FA9E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3214437"/>
            <a:ext cx="12087604" cy="229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51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CFF97-28D5-2D67-B986-1DE3D76C9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7690-ADE1-AC72-F5CE-8E70035B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8857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History</a:t>
            </a:r>
            <a:r>
              <a:rPr lang="fr-FR" dirty="0"/>
              <a:t> Server</a:t>
            </a:r>
            <a:br>
              <a:rPr lang="fr-FR" dirty="0"/>
            </a:br>
            <a:r>
              <a:rPr lang="fr-FR" dirty="0"/>
              <a:t>Download "</a:t>
            </a:r>
            <a:r>
              <a:rPr lang="fr-FR" dirty="0" err="1"/>
              <a:t>eventlog</a:t>
            </a:r>
            <a:r>
              <a:rPr lang="fr-FR" dirty="0"/>
              <a:t>"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9B6EB-9827-F85A-A157-E2B47686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126"/>
            <a:ext cx="12192000" cy="318974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C403E14-5CF3-DF41-8B63-FBA20C2684C4}"/>
              </a:ext>
            </a:extLst>
          </p:cNvPr>
          <p:cNvSpPr/>
          <p:nvPr/>
        </p:nvSpPr>
        <p:spPr>
          <a:xfrm>
            <a:off x="11161486" y="4451048"/>
            <a:ext cx="192314" cy="5728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0C6C5-9688-3508-1203-A68E1181C91B}"/>
              </a:ext>
            </a:extLst>
          </p:cNvPr>
          <p:cNvSpPr txBox="1"/>
          <p:nvPr/>
        </p:nvSpPr>
        <p:spPr>
          <a:xfrm>
            <a:off x="10520655" y="5123543"/>
            <a:ext cx="166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download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evenlog</a:t>
            </a:r>
            <a:r>
              <a:rPr lang="fr-FR" dirty="0"/>
              <a:t>" File</a:t>
            </a:r>
          </a:p>
          <a:p>
            <a:r>
              <a:rPr lang="fr-FR" dirty="0"/>
              <a:t>( </a:t>
            </a:r>
            <a:r>
              <a:rPr lang="fr-FR" dirty="0" err="1"/>
              <a:t>keep</a:t>
            </a:r>
            <a:r>
              <a:rPr lang="fr-FR" dirty="0"/>
              <a:t> long, </a:t>
            </a:r>
          </a:p>
          <a:p>
            <a:r>
              <a:rPr lang="fr-FR" dirty="0" err="1"/>
              <a:t>send</a:t>
            </a:r>
            <a:r>
              <a:rPr lang="fr-FR" dirty="0"/>
              <a:t> by email..)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A8A0B-A233-2FF4-11F0-8615842AA3BD}"/>
              </a:ext>
            </a:extLst>
          </p:cNvPr>
          <p:cNvSpPr/>
          <p:nvPr/>
        </p:nvSpPr>
        <p:spPr>
          <a:xfrm>
            <a:off x="10967961" y="4068930"/>
            <a:ext cx="783771" cy="348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040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BAA3-CDC0-F0EE-0491-73054141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1AE9-D480-FA26-EC60-97C9122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8857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History</a:t>
            </a:r>
            <a:r>
              <a:rPr lang="fr-FR" dirty="0"/>
              <a:t> Server</a:t>
            </a:r>
            <a:br>
              <a:rPr lang="fr-FR" dirty="0"/>
            </a:br>
            <a:r>
              <a:rPr lang="fr-FR" dirty="0"/>
              <a:t>click "Show </a:t>
            </a:r>
            <a:r>
              <a:rPr lang="fr-FR" dirty="0" err="1"/>
              <a:t>Incomplete</a:t>
            </a:r>
            <a:r>
              <a:rPr lang="fr-FR" dirty="0"/>
              <a:t> Applications"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73721-2AD2-3097-0A03-22659359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126"/>
            <a:ext cx="12192000" cy="31897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0D4CA1-3817-C79D-1268-9D994E7D5CC1}"/>
              </a:ext>
            </a:extLst>
          </p:cNvPr>
          <p:cNvSpPr/>
          <p:nvPr/>
        </p:nvSpPr>
        <p:spPr>
          <a:xfrm>
            <a:off x="140303" y="4675623"/>
            <a:ext cx="1553029" cy="1818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979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8E6A-CF63-6598-674D-883B8131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9CBF-5341-ED9B-A067-529F06F3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History</a:t>
            </a:r>
            <a:r>
              <a:rPr lang="fr-FR" dirty="0"/>
              <a:t> &gt; </a:t>
            </a:r>
            <a:r>
              <a:rPr lang="fr-FR" dirty="0" err="1"/>
              <a:t>Incomplete</a:t>
            </a:r>
            <a:r>
              <a:rPr lang="fr-FR" dirty="0"/>
              <a:t>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A938F-E19A-C398-DA80-11A0F429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555"/>
            <a:ext cx="12192000" cy="3440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0A3982-F525-1CF7-9094-3B50B12A9D30}"/>
              </a:ext>
            </a:extLst>
          </p:cNvPr>
          <p:cNvSpPr/>
          <p:nvPr/>
        </p:nvSpPr>
        <p:spPr>
          <a:xfrm>
            <a:off x="1214360" y="3959585"/>
            <a:ext cx="1698173" cy="191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7B032-FB6C-C9B9-303F-FD033C185196}"/>
              </a:ext>
            </a:extLst>
          </p:cNvPr>
          <p:cNvSpPr/>
          <p:nvPr/>
        </p:nvSpPr>
        <p:spPr>
          <a:xfrm>
            <a:off x="1214359" y="4295833"/>
            <a:ext cx="1698173" cy="191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28719-45A3-D827-069E-35A859B06E65}"/>
              </a:ext>
            </a:extLst>
          </p:cNvPr>
          <p:cNvSpPr txBox="1"/>
          <p:nvPr/>
        </p:nvSpPr>
        <p:spPr>
          <a:xfrm>
            <a:off x="1214359" y="5650895"/>
            <a:ext cx="924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Spark </a:t>
            </a:r>
            <a:r>
              <a:rPr lang="fr-FR" dirty="0" err="1"/>
              <a:t>History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discover</a:t>
            </a:r>
            <a:r>
              <a:rPr lang="fr-FR" dirty="0"/>
              <a:t> "</a:t>
            </a:r>
            <a:r>
              <a:rPr lang="fr-FR" dirty="0" err="1"/>
              <a:t>eventlog</a:t>
            </a:r>
            <a:r>
              <a:rPr lang="fr-FR" dirty="0"/>
              <a:t>" Files for RUNNING apps,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delay</a:t>
            </a:r>
            <a:r>
              <a:rPr lang="fr-FR" dirty="0"/>
              <a:t> of ~5 minutes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67DE94-8C4D-6F82-2657-23695F793D97}"/>
              </a:ext>
            </a:extLst>
          </p:cNvPr>
          <p:cNvSpPr/>
          <p:nvPr/>
        </p:nvSpPr>
        <p:spPr>
          <a:xfrm>
            <a:off x="84665" y="4874297"/>
            <a:ext cx="1698173" cy="191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989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C8E2-4867-C850-C940-E13EF624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DCD7-43EA-4B71-0B02-15D14DA7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48" y="3004457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Zeppelin</a:t>
            </a:r>
          </a:p>
        </p:txBody>
      </p:sp>
    </p:spTree>
    <p:extLst>
      <p:ext uri="{BB962C8B-B14F-4D97-AF65-F5344CB8AC3E}">
        <p14:creationId xmlns:p14="http://schemas.microsoft.com/office/powerpoint/2010/main" val="2518742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AA1D6-3266-C2A7-FA4D-F2847733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CEA0-BE64-5A95-5BB0-F7308DB2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 err="1"/>
              <a:t>Ambari</a:t>
            </a:r>
            <a:r>
              <a:rPr lang="fr-FR" dirty="0"/>
              <a:t> &gt; Zeppelin &gt;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5B8FE-7A5D-8C70-4751-017BE642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594"/>
            <a:ext cx="12192000" cy="4662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CD72FD-4C81-66B7-FEB8-3F479EAE18AF}"/>
              </a:ext>
            </a:extLst>
          </p:cNvPr>
          <p:cNvSpPr/>
          <p:nvPr/>
        </p:nvSpPr>
        <p:spPr>
          <a:xfrm>
            <a:off x="0" y="4196651"/>
            <a:ext cx="1785257" cy="288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43077-8690-95C3-D94B-49F1BCD4D326}"/>
              </a:ext>
            </a:extLst>
          </p:cNvPr>
          <p:cNvSpPr/>
          <p:nvPr/>
        </p:nvSpPr>
        <p:spPr>
          <a:xfrm>
            <a:off x="10043883" y="2551699"/>
            <a:ext cx="725717" cy="167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182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4DE7-11D7-3E66-3974-6F317B10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-164496"/>
            <a:ext cx="10515600" cy="1633890"/>
          </a:xfrm>
        </p:spPr>
        <p:txBody>
          <a:bodyPr/>
          <a:lstStyle/>
          <a:p>
            <a:pPr algn="ctr"/>
            <a:r>
              <a:rPr lang="fr-FR" dirty="0"/>
              <a:t>Zeppelin </a:t>
            </a:r>
            <a:br>
              <a:rPr lang="fr-FR" dirty="0"/>
            </a:br>
            <a:r>
              <a:rPr lang="fr-FR" dirty="0"/>
              <a:t>url:  /zeppelin/#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A0E6-7841-806A-3045-6F1DA6D0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394"/>
            <a:ext cx="12192000" cy="3919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DD530-0CA5-48A9-3886-B080B3D4A8E7}"/>
              </a:ext>
            </a:extLst>
          </p:cNvPr>
          <p:cNvSpPr/>
          <p:nvPr/>
        </p:nvSpPr>
        <p:spPr>
          <a:xfrm>
            <a:off x="2864153" y="1526023"/>
            <a:ext cx="774096" cy="288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193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D8C0-F249-117E-8322-A04F5AC99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98EC-CAF4-4253-509C-93C75481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/>
              <a:t>Zeppelin &gt; New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120F2-D4A3-DCF0-CF80-59B7E3C8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5" y="1920109"/>
            <a:ext cx="3684589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749A8-949C-287D-E5A6-D365DE1CAF36}"/>
              </a:ext>
            </a:extLst>
          </p:cNvPr>
          <p:cNvSpPr/>
          <p:nvPr/>
        </p:nvSpPr>
        <p:spPr>
          <a:xfrm>
            <a:off x="4417180" y="3947886"/>
            <a:ext cx="1195009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C7C61-213D-8455-D0D3-C5873B73B190}"/>
              </a:ext>
            </a:extLst>
          </p:cNvPr>
          <p:cNvSpPr/>
          <p:nvPr/>
        </p:nvSpPr>
        <p:spPr>
          <a:xfrm>
            <a:off x="6744305" y="2004994"/>
            <a:ext cx="149981" cy="288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A7029-2D48-371D-458A-569D2016E02F}"/>
              </a:ext>
            </a:extLst>
          </p:cNvPr>
          <p:cNvSpPr/>
          <p:nvPr/>
        </p:nvSpPr>
        <p:spPr>
          <a:xfrm>
            <a:off x="6008915" y="2378142"/>
            <a:ext cx="1359504" cy="288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5357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DC1C-278A-D6A5-0BE9-86BC5157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9580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Zeppelin Notebook (</a:t>
            </a:r>
            <a:r>
              <a:rPr lang="fr-FR" dirty="0" err="1"/>
              <a:t>Interpreter</a:t>
            </a:r>
            <a:r>
              <a:rPr lang="fr-FR" dirty="0"/>
              <a:t>=Spark)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50C3-D31C-9AC6-DB45-AE82C1E7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8" y="1586705"/>
            <a:ext cx="9857324" cy="3684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184D5C-E467-B601-8EEA-14D681E7DD5B}"/>
              </a:ext>
            </a:extLst>
          </p:cNvPr>
          <p:cNvSpPr/>
          <p:nvPr/>
        </p:nvSpPr>
        <p:spPr>
          <a:xfrm>
            <a:off x="5796038" y="2854476"/>
            <a:ext cx="604764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F0BE8-A01D-A423-74F7-FE735BBB1B44}"/>
              </a:ext>
            </a:extLst>
          </p:cNvPr>
          <p:cNvSpPr/>
          <p:nvPr/>
        </p:nvSpPr>
        <p:spPr>
          <a:xfrm>
            <a:off x="5796037" y="3478590"/>
            <a:ext cx="604764" cy="241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805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50B02-8F11-9BC2-ABAD-AB6F78648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CE62-4AAA-161D-8303-63CFE5A4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9257"/>
          </a:xfrm>
        </p:spPr>
        <p:txBody>
          <a:bodyPr/>
          <a:lstStyle/>
          <a:p>
            <a:pPr algn="ctr"/>
            <a:r>
              <a:rPr lang="fr-FR" dirty="0"/>
              <a:t>Zeppelin &gt; </a:t>
            </a:r>
            <a:r>
              <a:rPr lang="fr-FR" dirty="0" err="1"/>
              <a:t>Cell</a:t>
            </a:r>
            <a:r>
              <a:rPr lang="fr-FR" dirty="0"/>
              <a:t> &gt; "Shift-Enter" to </a:t>
            </a:r>
            <a:r>
              <a:rPr lang="fr-FR" dirty="0" err="1"/>
              <a:t>execute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D7F8-1F24-D265-8ECE-CCA97B00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27"/>
            <a:ext cx="12192000" cy="3009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624D6E-068C-2445-0FAF-2140C1D70C4F}"/>
              </a:ext>
            </a:extLst>
          </p:cNvPr>
          <p:cNvSpPr/>
          <p:nvPr/>
        </p:nvSpPr>
        <p:spPr>
          <a:xfrm>
            <a:off x="145142" y="3187094"/>
            <a:ext cx="2133601" cy="499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A510E-A2B0-260E-BEDC-01CE73ED8F6D}"/>
              </a:ext>
            </a:extLst>
          </p:cNvPr>
          <p:cNvSpPr/>
          <p:nvPr/>
        </p:nvSpPr>
        <p:spPr>
          <a:xfrm>
            <a:off x="10682514" y="3256038"/>
            <a:ext cx="711199" cy="237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1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1257</Words>
  <Application>Microsoft Office PowerPoint</Application>
  <PresentationFormat>Widescreen</PresentationFormat>
  <Paragraphs>177</Paragraphs>
  <Slides>121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Azure HD-Insight (Provisioning + Discovering Web UI)</vt:lpstr>
      <vt:lpstr>https://portal.azure.com Home page =&gt; Azure Services</vt:lpstr>
      <vt:lpstr>https://portal.azure.com</vt:lpstr>
      <vt:lpstr>List of Provisioned HDInsight clusters</vt:lpstr>
      <vt:lpstr>Create a Cluster</vt:lpstr>
      <vt:lpstr>Need Register Feature</vt:lpstr>
      <vt:lpstr>Select HDInsight, click "Register"  ... wait few minutes</vt:lpstr>
      <vt:lpstr>Create HDI - Step 1: Create Resource Group</vt:lpstr>
      <vt:lpstr>Create HDI - Choose Cluster Type (=&gt; Spark)</vt:lpstr>
      <vt:lpstr>Create HDI - Choose Spark Version  available 3.3.0 as of 2024 (but latest spark=3.5.3)</vt:lpstr>
      <vt:lpstr>Create HDI - Admin Username + Password</vt:lpstr>
      <vt:lpstr>Always Generate  your Random Passwords (and use KeePass)</vt:lpstr>
      <vt:lpstr>Create HDI - Next : Storage</vt:lpstr>
      <vt:lpstr>change default Storage Type "ADLS Gen 2"</vt:lpstr>
      <vt:lpstr>Create a Storage Account  (in same Region, with type ADLSGen2)</vt:lpstr>
      <vt:lpstr>Creating Storage Account...</vt:lpstr>
      <vt:lpstr>Created Storage Account</vt:lpstr>
      <vt:lpstr>Create HDI - Select your Storage Account (bug Azure ... need close+reenter HDI Form)</vt:lpstr>
      <vt:lpstr>... Need a Managed Identity</vt:lpstr>
      <vt:lpstr>Managed Identity</vt:lpstr>
      <vt:lpstr>Create Managed Identity</vt:lpstr>
      <vt:lpstr>Managed Identity</vt:lpstr>
      <vt:lpstr>Adding "Storage Blob Data Owner" Role  to Managed Identity</vt:lpstr>
      <vt:lpstr>Adding Role..</vt:lpstr>
      <vt:lpstr>Create HDI - Managed Identity</vt:lpstr>
      <vt:lpstr>HDI.. Need Increase Subscription Cores Quota Limit</vt:lpstr>
      <vt:lpstr>For Quota .. need Resource provider "Microsoft.Compute"</vt:lpstr>
      <vt:lpstr>Quota vCPUs</vt:lpstr>
      <vt:lpstr>Support Request Answer: Quota Increased</vt:lpstr>
      <vt:lpstr>Quota ...</vt:lpstr>
      <vt:lpstr>Create Cluster:  2xA5 + 3xA1+ 1xA2</vt:lpstr>
      <vt:lpstr>Create HDI ...</vt:lpstr>
      <vt:lpstr>"Deployment" object, in progress</vt:lpstr>
      <vt:lpstr>HDInsight Resource, Status=Accepted  (!= Running)</vt:lpstr>
      <vt:lpstr>HDInsight - Resource Overview</vt:lpstr>
      <vt:lpstr>HDInsight - Quota "Core in use"</vt:lpstr>
      <vt:lpstr>Using HDI .. Discovering the UI</vt:lpstr>
      <vt:lpstr>login Http Gateway (=Ambari)</vt:lpstr>
      <vt:lpstr>Still in progress =&gt; Ambari Alerts</vt:lpstr>
      <vt:lpstr>Ambari Scripts</vt:lpstr>
      <vt:lpstr>Exploring Ambari Services ...</vt:lpstr>
      <vt:lpstr>Ambari &gt; HDFS</vt:lpstr>
      <vt:lpstr>Reminder ... No classical "HDFS"  on HD-Insight !   =&gt; using Azure Storage (AdlsGen2) + Adapter class for Hadoop "VirtualFileSystem"</vt:lpstr>
      <vt:lpstr>Ambari &gt; Services &gt; HDFS</vt:lpstr>
      <vt:lpstr>Ambari &gt; HDFS &gt; Configs</vt:lpstr>
      <vt:lpstr>Ambari &gt; HDFS &gt; Configs &gt; Advanced</vt:lpstr>
      <vt:lpstr>Ambari &gt; HDFS &gt; Configs &gt; Advanced fs.defaultFS    in core-site.xml</vt:lpstr>
      <vt:lpstr>Ambari &gt; HDFS &gt; Configs &gt; Advanced custom hdfs-site.xml</vt:lpstr>
      <vt:lpstr>Ambari &gt; HDFS &gt; Metrics</vt:lpstr>
      <vt:lpstr>Ambari &gt; Yarn</vt:lpstr>
      <vt:lpstr>Reminder Yarn Architecture</vt:lpstr>
      <vt:lpstr>Ambari &gt; Yarn &gt; Summary</vt:lpstr>
      <vt:lpstr>Click on Quick Links "Resource Manager UI"</vt:lpstr>
      <vt:lpstr>&lt;&lt;baseurl&gt;&gt;  /yarnui     (=Webapp for Yarn ResourceManager)</vt:lpstr>
      <vt:lpstr>Click on 1 Application   (Stil Running OR Finished)</vt:lpstr>
      <vt:lpstr>/yarnui/hn/cluster/app/application_&lt;&lt;id&gt;&gt;</vt:lpstr>
      <vt:lpstr>Yarn Application Internals :  Attempt -&gt; (AM) Master -&gt; Containers</vt:lpstr>
      <vt:lpstr>Click on Application &gt; Attempt "appattempt_&lt;&lt;id&gt;&gt;_000001"</vt:lpstr>
      <vt:lpstr>Application Attempt</vt:lpstr>
      <vt:lpstr>Aplication Attempt (finished) =&gt; click on "History"</vt:lpstr>
      <vt:lpstr>equivalent Direct Link via "Tracking UI" column</vt:lpstr>
      <vt:lpstr>Application History... for type Spark = SparkUI  url:  /sparkhistory/application_&lt;&lt;id&gt;&gt;</vt:lpstr>
      <vt:lpstr>Click on Application &gt; Attempt &gt; "logs"</vt:lpstr>
      <vt:lpstr>Yarn logs</vt:lpstr>
      <vt:lpstr>logs ... summary "stdout", "stderr"</vt:lpstr>
      <vt:lpstr>Click on stderr details "here" </vt:lpstr>
      <vt:lpstr>Using "Save As..."  instead of click "here" for untruncated (10 Mega?)</vt:lpstr>
      <vt:lpstr>Cilck on Application &gt; Attempt &gt; "node"</vt:lpstr>
      <vt:lpstr>Yarn NodeManager  "wn1"</vt:lpstr>
      <vt:lpstr>click on "Scheduler"</vt:lpstr>
      <vt:lpstr>Yarn Scheduler Queue</vt:lpstr>
      <vt:lpstr>(Admin) Edit Yarn Queue</vt:lpstr>
      <vt:lpstr>filter "FINISHED" Applications</vt:lpstr>
      <vt:lpstr>filter "RUNNING" Applications</vt:lpstr>
      <vt:lpstr>click a RUNNING  Yarn Application</vt:lpstr>
      <vt:lpstr>RUNNING Application &gt; Attempt</vt:lpstr>
      <vt:lpstr>when Applications are still running =&gt; "/proxy" redirect to real process  instead of "History" server  url: /yarnui/hn/proxy/application_&lt;&lt;id&gt;&gt;</vt:lpstr>
      <vt:lpstr>RUNNING Application &gt; AM Master &gt; Container</vt:lpstr>
      <vt:lpstr>Container &gt; logs</vt:lpstr>
      <vt:lpstr>UI Experience for browsing Log in Yarn ...  ( and not Search by Text or Regexp,  no selection by Time Range  ... nothing)</vt:lpstr>
      <vt:lpstr>Ambari &gt; Oozie</vt:lpstr>
      <vt:lpstr>Ambari &gt; Oozie &gt; Summary</vt:lpstr>
      <vt:lpstr>Ambari &gt; Oozie &gt; Quick Link "Oozie Web UI"</vt:lpstr>
      <vt:lpstr>Oozie UI</vt:lpstr>
      <vt:lpstr>Oozie .. no job launched yet,   need "workflow.xml" file + submit  (not from UI !)</vt:lpstr>
      <vt:lpstr>Ambari &gt; Spark</vt:lpstr>
      <vt:lpstr>Ambari &gt; Spark &gt; Summary</vt:lpstr>
      <vt:lpstr>Ambari &gt; Spark &gt; Quick Link  &gt; "Spark History Server UI"</vt:lpstr>
      <vt:lpstr>Spark History Server url :  /sparkhistory</vt:lpstr>
      <vt:lpstr>Click on SparkHistory &gt; Application  =&gt; see Spark UI  (same URL as Tracker URL from Yarn)</vt:lpstr>
      <vt:lpstr>Spark History Server Download "eventlog" Files</vt:lpstr>
      <vt:lpstr>Spark History Server click "Show Incomplete Applications"</vt:lpstr>
      <vt:lpstr>Spark History &gt; Incomplete Applications</vt:lpstr>
      <vt:lpstr>Ambari &gt; Zeppelin</vt:lpstr>
      <vt:lpstr>Ambari &gt; Zeppelin &gt; Summary</vt:lpstr>
      <vt:lpstr>Zeppelin  url:  /zeppelin/#</vt:lpstr>
      <vt:lpstr>Zeppelin &gt; New Notebook</vt:lpstr>
      <vt:lpstr>Create Zeppelin Notebook (Interpreter=Spark)</vt:lpstr>
      <vt:lpstr>Zeppelin &gt; Cell &gt; "Shift-Enter" to execute</vt:lpstr>
      <vt:lpstr>Zeppelin -&gt; Spark Job</vt:lpstr>
      <vt:lpstr>Zeppelin - Spark Job  launched by "local"  (not visible in yarnui) or by livy</vt:lpstr>
      <vt:lpstr>Zeppelin Spark Job in SparkUI</vt:lpstr>
      <vt:lpstr>Jupyter</vt:lpstr>
      <vt:lpstr>Jupyter url :/jupyter</vt:lpstr>
      <vt:lpstr>Ambari &gt; Hive View   (NOT RECOMMENDED, prefer Spark)</vt:lpstr>
      <vt:lpstr>Ambari &gt; Hive View 2</vt:lpstr>
      <vt:lpstr>Ambari &gt; Hive View (page loading...)</vt:lpstr>
      <vt:lpstr>Ambari &gt; Hive View</vt:lpstr>
      <vt:lpstr>HiveView &gt; Execute SQL Query</vt:lpstr>
      <vt:lpstr>(ADMIN) Ambari &gt; Hosts</vt:lpstr>
      <vt:lpstr>Ambari &gt; Hosts  (admin)</vt:lpstr>
      <vt:lpstr>Ambari &gt; Hosts &gt; wn1   Summary</vt:lpstr>
      <vt:lpstr>(ADMIN) Ambari &gt; Users &amp; Groups</vt:lpstr>
      <vt:lpstr>(ADMIN) Ambari &gt; Login &gt; Manage Amari</vt:lpstr>
      <vt:lpstr>Ambari &gt; Admin &gt; Users</vt:lpstr>
      <vt:lpstr>Ambari &gt; Admin &gt; Groups</vt:lpstr>
      <vt:lpstr>(ADMIN) Ambari &gt; Metrics &gt; Grafana</vt:lpstr>
      <vt:lpstr>(ADMIN) Ambari Metrics &gt; Grafana</vt:lpstr>
      <vt:lpstr>Grafana</vt:lpstr>
      <vt:lpstr>Conclusion</vt:lpstr>
      <vt:lpstr>Questions ?  arnaud.nauwynck@gmail.com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61</cp:revision>
  <dcterms:created xsi:type="dcterms:W3CDTF">2024-11-09T15:42:39Z</dcterms:created>
  <dcterms:modified xsi:type="dcterms:W3CDTF">2024-11-14T21:43:26Z</dcterms:modified>
</cp:coreProperties>
</file>